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90" r:id="rId1"/>
  </p:sldMasterIdLst>
  <p:notesMasterIdLst>
    <p:notesMasterId r:id="rId8"/>
  </p:notesMasterIdLst>
  <p:handoutMasterIdLst>
    <p:handoutMasterId r:id="rId9"/>
  </p:handoutMasterIdLst>
  <p:sldIdLst>
    <p:sldId id="256" r:id="rId2"/>
    <p:sldId id="258" r:id="rId3"/>
    <p:sldId id="260" r:id="rId4"/>
    <p:sldId id="259" r:id="rId5"/>
    <p:sldId id="261" r:id="rId6"/>
    <p:sldId id="257" r:id="rId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629" y="9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E02919-F74E-4035-B3F9-83A597A8B34B}" type="datetimeFigureOut">
              <a:rPr lang="ru-RU" smtClean="0"/>
              <a:t>16.05.2019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CEA935-3CF0-4A78-958A-23BC17074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949139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DFD04B-04CB-4E8C-85E2-00020CAD1631}" type="datetimeFigureOut">
              <a:rPr lang="ru-RU" smtClean="0"/>
              <a:t>16.05.2019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059593-525E-4CE9-90AD-DD5A46BF646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715056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059593-525E-4CE9-90AD-DD5A46BF646F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27416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1648BB-7470-4DBB-BFF0-8FE34329CD3D}" type="datetime1">
              <a:rPr lang="ru-RU" smtClean="0"/>
              <a:t>16.05.2019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60748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DB12D-342E-4180-A4CB-C6C752FE52B8}" type="datetime1">
              <a:rPr lang="ru-RU" smtClean="0"/>
              <a:t>16.05.2019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90844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EF4B0F-A92C-4B45-987D-CF231002FEDC}" type="datetime1">
              <a:rPr lang="ru-RU" smtClean="0"/>
              <a:t>16.05.2019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64804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C722A-3FBE-4739-B280-7BE962E16DB3}" type="datetime1">
              <a:rPr lang="ru-RU" smtClean="0"/>
              <a:t>16.05.2019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50650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FD0AF-7B1B-4193-B774-6CD299D3DB21}" type="datetime1">
              <a:rPr lang="ru-RU" smtClean="0"/>
              <a:t>16.05.2019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214355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CF31DE-ABC5-4D60-A04C-E3405063BAFD}" type="datetime1">
              <a:rPr lang="ru-RU" smtClean="0"/>
              <a:t>16.05.2019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20820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5BCB0-3090-4FD6-8C18-1864CA2610CE}" type="datetime1">
              <a:rPr lang="ru-RU" smtClean="0"/>
              <a:t>16.05.2019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296883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4D1EE-56F4-4C33-B403-E957FEB0B361}" type="datetime1">
              <a:rPr lang="ru-RU" smtClean="0"/>
              <a:t>16.05.2019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27849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FFE3C-E661-4F30-806F-ABC05345F76A}" type="datetime1">
              <a:rPr lang="ru-RU" smtClean="0"/>
              <a:t>16.05.2019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875525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C9A094-270C-44E8-9AEA-64EDE192420C}" type="datetime1">
              <a:rPr lang="ru-RU" smtClean="0"/>
              <a:t>16.05.2019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72129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2B0BA-9EF2-4928-9404-0E2A7E505FC4}" type="datetime1">
              <a:rPr lang="ru-RU" smtClean="0"/>
              <a:t>16.05.2019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84170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alpha val="14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242B90-EC96-42F5-A320-2BE582B134C8}" type="datetime1">
              <a:rPr lang="ru-RU" smtClean="0"/>
              <a:t>16.05.2019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D02E63-0D04-4B63-81DD-6782DD8BF32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48116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  <p:sldLayoutId id="2147483800" r:id="rId10"/>
    <p:sldLayoutId id="2147483801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28600" y="1268894"/>
            <a:ext cx="11375136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endParaRPr lang="ru-RU" sz="3200" b="1" dirty="0" smtClean="0">
              <a:effectLst/>
              <a:latin typeface="Liberation Serif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endParaRPr lang="ru-RU" sz="3200" b="1" dirty="0">
              <a:latin typeface="Liberation Serif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endParaRPr lang="ru-RU" sz="3200" b="1" dirty="0" smtClean="0">
              <a:effectLst/>
              <a:latin typeface="Liberation Serif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r>
              <a:rPr lang="ru-RU" sz="3200" b="1" dirty="0" smtClean="0">
                <a:effectLst/>
                <a:latin typeface="Liberation Serif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«О предоставлении Министерством общего </a:t>
            </a:r>
          </a:p>
          <a:p>
            <a:pPr algn="ctr">
              <a:spcAft>
                <a:spcPts val="0"/>
              </a:spcAft>
            </a:pPr>
            <a:r>
              <a:rPr lang="ru-RU" sz="3200" b="1" dirty="0" smtClean="0">
                <a:effectLst/>
                <a:latin typeface="Liberation Serif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профессионального образования Свердловской области государственных услуг по лицензированию </a:t>
            </a:r>
          </a:p>
          <a:p>
            <a:pPr algn="ctr">
              <a:spcAft>
                <a:spcPts val="0"/>
              </a:spcAft>
            </a:pPr>
            <a:r>
              <a:rPr lang="ru-RU" sz="3200" b="1" dirty="0" smtClean="0">
                <a:effectLst/>
                <a:latin typeface="Liberation Serif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государственной аккредитации образовательной деятельности в электронной форме»</a:t>
            </a:r>
            <a:endParaRPr lang="ru-RU" sz="2800" b="1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-84638"/>
            <a:ext cx="12192000" cy="169277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20612" tIns="0" rIns="0" bIns="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altLang="ru-RU" sz="1100" b="0" i="0" u="none" strike="noStrike" cap="none" normalizeH="0" baseline="0" dirty="0" smtClean="0">
              <a:ln>
                <a:noFill/>
              </a:ln>
              <a:solidFill>
                <a:srgbClr val="0196C9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ctangle 7"/>
          <p:cNvSpPr>
            <a:spLocks noChangeArrowheads="1"/>
          </p:cNvSpPr>
          <p:nvPr/>
        </p:nvSpPr>
        <p:spPr bwMode="auto">
          <a:xfrm>
            <a:off x="2057400" y="274616"/>
            <a:ext cx="7168696" cy="584775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900" b="0" i="0" u="none" strike="noStrike" cap="none" normalizeH="0" baseline="0" dirty="0" smtClean="0">
                <a:ln>
                  <a:noFill/>
                </a:ln>
                <a:effectLst/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Министерство общего и профессионального образования Свердловской области</a:t>
            </a:r>
          </a:p>
        </p:txBody>
      </p:sp>
    </p:spTree>
    <p:extLst>
      <p:ext uri="{BB962C8B-B14F-4D97-AF65-F5344CB8AC3E}">
        <p14:creationId xmlns:p14="http://schemas.microsoft.com/office/powerpoint/2010/main" val="3070084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9264" y="237744"/>
            <a:ext cx="10543032" cy="1298448"/>
          </a:xfrm>
        </p:spPr>
        <p:txBody>
          <a:bodyPr>
            <a:noAutofit/>
          </a:bodyPr>
          <a:lstStyle/>
          <a:p>
            <a:pPr algn="ctr"/>
            <a:r>
              <a:rPr lang="ru-RU" altLang="ru-RU" sz="240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Нормативно-правовая </a:t>
            </a:r>
            <a:r>
              <a:rPr lang="ru-RU" alt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акты, регламентирующие оказание государственных услуг по лицензированию и государственной аккредитации </a:t>
            </a:r>
            <a:r>
              <a:rPr lang="ru-RU" altLang="ru-RU" sz="240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образовательной </a:t>
            </a:r>
            <a:r>
              <a:rPr lang="ru-RU" alt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деятельности, в том числе в электронной форме:</a:t>
            </a:r>
            <a:endParaRPr lang="ru-RU" altLang="ru-RU" sz="2400" b="1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z="1600" smtClean="0"/>
              <a:t>2</a:t>
            </a:fld>
            <a:endParaRPr lang="ru-RU" sz="1600" dirty="0"/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1252728" y="2035048"/>
            <a:ext cx="9976104" cy="4133088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Федеральный закон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29 декабря 2012 года №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273-ФЗ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«Об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образовании в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Российской Федерации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» (статья 91, 92)</a:t>
            </a:r>
          </a:p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Федеральный закон от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27 июля 2010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года №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210-ФЗ «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 организации предоставления государственных и муниципальных услуг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» (статья 10)</a:t>
            </a:r>
            <a:endParaRPr lang="ru-RU" sz="2400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Федеральный закон от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4 мая 2011 года № 99-ФЗ «О лицензировании отдельных видов деятельности» </a:t>
            </a:r>
            <a:endParaRPr lang="ru-RU" sz="2400" dirty="0" smtClean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остановление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Правительства Российской Федерации от 28.10.2013 </a:t>
            </a:r>
            <a:endParaRPr lang="ru-RU" sz="2400" dirty="0" smtClean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№ 966  «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 лицензировании образовательной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деятельности»</a:t>
            </a:r>
          </a:p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Постановление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Правительства Российской Федерации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18.11.2013 </a:t>
            </a:r>
            <a:endParaRPr lang="ru-RU" sz="2400" dirty="0" smtClean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/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№ 1039 «О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государственной аккредитации образовательной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деятельности»</a:t>
            </a:r>
          </a:p>
        </p:txBody>
      </p:sp>
    </p:spTree>
    <p:extLst>
      <p:ext uri="{BB962C8B-B14F-4D97-AF65-F5344CB8AC3E}">
        <p14:creationId xmlns:p14="http://schemas.microsoft.com/office/powerpoint/2010/main" val="3982857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88136" y="301752"/>
            <a:ext cx="10543032" cy="1188720"/>
          </a:xfrm>
        </p:spPr>
        <p:txBody>
          <a:bodyPr>
            <a:noAutofit/>
          </a:bodyPr>
          <a:lstStyle/>
          <a:p>
            <a:pPr algn="ctr"/>
            <a:r>
              <a:rPr lang="ru-RU" altLang="ru-RU" sz="240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Нормативно-правовая </a:t>
            </a:r>
            <a:r>
              <a:rPr lang="ru-RU" alt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акты, регламентирующие оказание государственных услуг по лицензированию и государственной аккредитации </a:t>
            </a:r>
            <a:r>
              <a:rPr lang="ru-RU" altLang="ru-RU" sz="240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образовательной </a:t>
            </a:r>
            <a:r>
              <a:rPr lang="ru-RU" alt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деятельности, в том числе в электронной форме:</a:t>
            </a:r>
            <a:endParaRPr lang="ru-RU" altLang="ru-RU" sz="2400" b="1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3</a:t>
            </a:fld>
            <a:endParaRPr lang="ru-RU"/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850392" y="1591056"/>
            <a:ext cx="10378440" cy="5065776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35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</a:t>
            </a:r>
            <a:r>
              <a:rPr lang="ru-RU" sz="235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риказ Министерства </a:t>
            </a:r>
            <a:r>
              <a:rPr lang="ru-RU" sz="235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образования и науки Российской Федерации от </a:t>
            </a:r>
            <a:r>
              <a:rPr lang="ru-RU" sz="235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17.03.2015 №  244 «</a:t>
            </a:r>
            <a:r>
              <a:rPr lang="ru-RU" sz="235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 утверждении </a:t>
            </a:r>
            <a:r>
              <a:rPr lang="ru-RU" sz="235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Административного регламента предоставления органами государственной власти субъектов Российской Федерации, осуществляющими переданные полномочия Российской Федерации в сфере образования, государственной услуги по лицензированию образовательной </a:t>
            </a:r>
            <a:r>
              <a:rPr lang="ru-RU" sz="235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деятельности</a:t>
            </a:r>
            <a:r>
              <a:rPr lang="ru-RU" sz="235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»</a:t>
            </a:r>
          </a:p>
          <a:p>
            <a:pPr marL="514350" indent="-514350" algn="just">
              <a:buFont typeface="Arial" panose="020B0604020202020204" pitchFamily="34" charset="0"/>
              <a:buChar char="•"/>
            </a:pPr>
            <a:endParaRPr lang="ru-RU" sz="2350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514350" indent="-514350" algn="just">
              <a:buFont typeface="Arial" panose="020B0604020202020204" pitchFamily="34" charset="0"/>
              <a:buChar char="•"/>
            </a:pPr>
            <a:r>
              <a:rPr lang="ru-RU" sz="235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приказ </a:t>
            </a:r>
            <a:r>
              <a:rPr lang="ru-RU" sz="235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Министерства образования и науки Российской Федерации </a:t>
            </a:r>
            <a:r>
              <a:rPr lang="ru-RU" sz="235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</a:t>
            </a:r>
            <a:r>
              <a:rPr lang="ru-RU" sz="2350" dirty="0">
                <a:solidFill>
                  <a:prstClr val="black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29.10.2014 № </a:t>
            </a:r>
            <a:r>
              <a:rPr lang="ru-RU" sz="2350" dirty="0" smtClean="0">
                <a:solidFill>
                  <a:prstClr val="black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1398 </a:t>
            </a:r>
            <a:r>
              <a:rPr lang="ru-RU" sz="235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«Об </a:t>
            </a:r>
            <a:r>
              <a:rPr lang="ru-RU" sz="235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утверждении </a:t>
            </a:r>
            <a:r>
              <a:rPr lang="ru-RU" sz="235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Административного регламента предоставления органами государственной власти субъектов Российской Федерации, осуществляющими переданные полномочия Российской Федерации </a:t>
            </a:r>
            <a:r>
              <a:rPr lang="ru-RU" sz="235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в </a:t>
            </a:r>
            <a:r>
              <a:rPr lang="ru-RU" sz="2350" b="1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сфере образования, </a:t>
            </a:r>
            <a:r>
              <a:rPr lang="ru-RU" sz="2350" b="1" dirty="0">
                <a:solidFill>
                  <a:prstClr val="black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государственной услуги по государственной аккредитации образовательной </a:t>
            </a:r>
            <a:r>
              <a:rPr lang="ru-RU" sz="2350" b="1" dirty="0" smtClean="0">
                <a:solidFill>
                  <a:prstClr val="black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деятельности»</a:t>
            </a:r>
            <a:endParaRPr lang="ru-RU" altLang="ru-RU" sz="2350" b="1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49109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94143" y="163576"/>
            <a:ext cx="11036808" cy="833120"/>
          </a:xfrm>
        </p:spPr>
        <p:txBody>
          <a:bodyPr>
            <a:noAutofit/>
          </a:bodyPr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Условия для оказания государственных услуг в электронной форме,</a:t>
            </a:r>
            <a:b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созданные на федеральном уровне</a:t>
            </a:r>
            <a:endParaRPr lang="ru-RU" sz="2400" b="1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40111" y="1199896"/>
            <a:ext cx="10911777" cy="4773168"/>
          </a:xfrm>
        </p:spPr>
        <p:txBody>
          <a:bodyPr>
            <a:noAutofit/>
          </a:bodyPr>
          <a:lstStyle/>
          <a:p>
            <a:pPr marL="0" indent="0"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None/>
            </a:pP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1. Работают </a:t>
            </a:r>
            <a:r>
              <a:rPr lang="ru-RU" sz="17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личные кабинеты </a:t>
            </a: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образовательных организаций в Информационной системе, обеспечивающей </a:t>
            </a:r>
            <a:r>
              <a:rPr lang="ru-RU" sz="17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автоматизацию контроля и </a:t>
            </a: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надзора за полнотой и </a:t>
            </a:r>
            <a:r>
              <a:rPr lang="ru-RU" sz="17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качеством осуществления органами исполнительной власти субъектов Российской Федерации переданных полномочий Российской Федерации в сфере </a:t>
            </a: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образования и </a:t>
            </a:r>
            <a:r>
              <a:rPr lang="ru-RU" sz="17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полномочия Российской Федерации по подтверждению документов  об ученых степенях и ученых званиях (далее – ИС АКНДПП</a:t>
            </a: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), в которых имеется:</a:t>
            </a:r>
            <a:endParaRPr lang="ru-RU" sz="1700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Font typeface="Arial" panose="020B0604020202020204" pitchFamily="34" charset="0"/>
              <a:buChar char="•"/>
            </a:pP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возможность подачи заявления и прилагаемых документов для получения государственных услуг по лицензированию и государственной аккредитации образовательной деятельности в электронной форме;</a:t>
            </a:r>
          </a:p>
          <a:p>
            <a:pPr lvl="1"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Font typeface="Arial" panose="020B0604020202020204" pitchFamily="34" charset="0"/>
              <a:buChar char="•"/>
            </a:pP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автоматический обмен данными между заявителями и региональным органом исполнительной власти, оказывающим государственный услуги по лицензированию и государственной аккредитации образовательной деятельности;</a:t>
            </a:r>
          </a:p>
          <a:p>
            <a:pPr lvl="1" algn="just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Font typeface="Arial" panose="020B0604020202020204" pitchFamily="34" charset="0"/>
              <a:buChar char="•"/>
            </a:pP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функция получения заявителем информации о ходе рассмотрения заявлений.</a:t>
            </a: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ClrTx/>
              <a:buNone/>
            </a:pPr>
            <a:r>
              <a:rPr lang="ru-RU" sz="17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2. </a:t>
            </a: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Имеется возможность </a:t>
            </a:r>
            <a:r>
              <a:rPr lang="ru-RU" sz="17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авторизации образовательной организации в личном кабинете ИС АКНДПП через Единую систему идентификации и аутентификации пользователей (ЕСИА</a:t>
            </a: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).</a:t>
            </a: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ClrTx/>
              <a:buNone/>
            </a:pPr>
            <a:endParaRPr lang="ru-RU" sz="1700" dirty="0" smtClean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ClrTx/>
              <a:buNone/>
            </a:pPr>
            <a:r>
              <a:rPr lang="ru-RU" sz="17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3. Реализована возможность предоставления услуги по лицензированию и государственной аккредитации  образовательной деятельности в электронной форме через Единый портал государственных услуг посредствам подключения к порталу личного кабинета образовательной организации ИС АКНДПП.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z="1800" smtClean="0"/>
              <a:t>4</a:t>
            </a:fld>
            <a:endParaRPr lang="ru-RU" sz="1800" dirty="0"/>
          </a:p>
        </p:txBody>
      </p:sp>
    </p:spTree>
    <p:extLst>
      <p:ext uri="{BB962C8B-B14F-4D97-AF65-F5344CB8AC3E}">
        <p14:creationId xmlns:p14="http://schemas.microsoft.com/office/powerpoint/2010/main" val="878187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66928" y="239395"/>
            <a:ext cx="11045952" cy="1152525"/>
          </a:xfrm>
        </p:spPr>
        <p:txBody>
          <a:bodyPr>
            <a:noAutofit/>
          </a:bodyPr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Условия для оказания государственных услуг</a:t>
            </a:r>
            <a:b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</a:br>
            <a: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 электронной форме, созданные на региональном уровне</a:t>
            </a:r>
            <a:endParaRPr lang="ru-RU" sz="2400" b="1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9184" y="1513840"/>
            <a:ext cx="11521440" cy="4927600"/>
          </a:xfrm>
        </p:spPr>
        <p:txBody>
          <a:bodyPr>
            <a:noAutofit/>
          </a:bodyPr>
          <a:lstStyle/>
          <a:p>
            <a:pPr marL="0" indent="0" algn="just">
              <a:lnSpc>
                <a:spcPct val="100000"/>
              </a:lnSpc>
              <a:spcBef>
                <a:spcPts val="0"/>
              </a:spcBef>
              <a:buClrTx/>
              <a:buNone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	Информирование о возможности получения государственных услуг в электронной форме и подготовке к получению такой услуги (письма Министерства):</a:t>
            </a:r>
          </a:p>
          <a:p>
            <a:pPr marL="457200" lvl="1" indent="0">
              <a:buClrTx/>
              <a:buNone/>
            </a:pP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23.11.2017 № 02-01-81/10237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«О</a:t>
            </a: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 предоставлении доступа в ИС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АКНДПП»;</a:t>
            </a: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  </a:t>
            </a:r>
          </a:p>
          <a:p>
            <a:pPr marL="457200" lvl="1" indent="0">
              <a:buClrTx/>
              <a:buNone/>
            </a:pP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15.03.2018 № 02-01-82/1957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«О</a:t>
            </a: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 предоставлении доступа в ИС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АКНДПП»;</a:t>
            </a:r>
            <a:endParaRPr lang="ru-RU" dirty="0">
              <a:ln w="0"/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457200" lvl="1" indent="0">
              <a:buClrTx/>
              <a:buNone/>
            </a:pP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29.01.2019 № 02-01-82/762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«О</a:t>
            </a: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 предоставлении государственных услуг в электронном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виде»;</a:t>
            </a:r>
            <a:endParaRPr lang="ru-RU" dirty="0">
              <a:ln w="0"/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457200" lvl="1" indent="0">
              <a:buClrTx/>
              <a:buNone/>
            </a:pP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от 29.03.2019 № 02-01-82/3057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«О</a:t>
            </a:r>
            <a:r>
              <a:rPr lang="ru-RU" dirty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 предоставлении государственных услуг в электронной </a:t>
            </a:r>
            <a:r>
              <a:rPr lang="ru-RU" dirty="0" smtClean="0">
                <a:ln w="0"/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форме».</a:t>
            </a:r>
          </a:p>
          <a:p>
            <a:pPr marL="201168" lvl="1" indent="0">
              <a:buClrTx/>
              <a:buNone/>
            </a:pPr>
            <a:endParaRPr lang="ru-RU" dirty="0">
              <a:ln w="0"/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ClrTx/>
              <a:buNone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	Предоставление логина и пароля для доступа к личному кабинету образовательной организации в ИС АКНДПП (без авторизации на ЕПГУ или через ЕСИА).</a:t>
            </a:r>
          </a:p>
          <a:p>
            <a:pPr algn="just">
              <a:lnSpc>
                <a:spcPct val="100000"/>
              </a:lnSpc>
              <a:spcBef>
                <a:spcPts val="0"/>
              </a:spcBef>
              <a:buClrTx/>
              <a:buFont typeface="Wingdings" panose="05000000000000000000" pitchFamily="2" charset="2"/>
              <a:buChar char="Ø"/>
            </a:pPr>
            <a:endParaRPr lang="ru-RU" sz="1600" dirty="0" smtClean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>
              <a:lnSpc>
                <a:spcPct val="100000"/>
              </a:lnSpc>
              <a:spcBef>
                <a:spcPts val="0"/>
              </a:spcBef>
              <a:buClrTx/>
              <a:buFont typeface="Wingdings" panose="05000000000000000000" pitchFamily="2" charset="2"/>
              <a:buChar char="Ø"/>
            </a:pPr>
            <a:endParaRPr lang="ru-RU" sz="1600" dirty="0" smtClean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  <a:p>
            <a:pPr algn="just">
              <a:buClrTx/>
              <a:buFont typeface="Wingdings" panose="05000000000000000000" pitchFamily="2" charset="2"/>
              <a:buChar char="Ø"/>
            </a:pPr>
            <a:endParaRPr lang="ru-RU" sz="1050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0791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27643" y="692912"/>
            <a:ext cx="10972122" cy="1356670"/>
          </a:xfrm>
        </p:spPr>
        <p:txBody>
          <a:bodyPr>
            <a:noAutofit/>
          </a:bodyPr>
          <a:lstStyle/>
          <a:p>
            <a:pPr algn="just"/>
            <a:r>
              <a:rPr lang="ru-RU" sz="2400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Цель совещания: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подготовка консультантов  по использованию электронных ресурсов по предоставлению государственных услуг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по лицензированию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                          и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государственной аккредитации образовательной деятельности в электронной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форме через личный кабинет образовательной организации  и индивидуального предпринимателя в ИС АКНДПП.</a:t>
            </a:r>
            <a:endParaRPr lang="ru-RU" sz="2400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9120" y="2678176"/>
            <a:ext cx="10869168" cy="3377184"/>
          </a:xfrm>
        </p:spPr>
        <p:txBody>
          <a:bodyPr/>
          <a:lstStyle/>
          <a:p>
            <a:pPr marL="0" indent="0">
              <a:buNone/>
            </a:pPr>
            <a:r>
              <a:rPr lang="ru-RU" b="1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Задачи совещания:</a:t>
            </a:r>
          </a:p>
          <a:p>
            <a:pPr marL="0" indent="0">
              <a:buClrTx/>
              <a:buNone/>
            </a:pPr>
            <a:r>
              <a:rPr lang="ru-RU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ознакомить участников совещания  с содержанием разделов личного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кабинета образовательной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организации в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ИС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АКНДПП;</a:t>
            </a:r>
          </a:p>
          <a:p>
            <a:pPr marL="0" indent="0">
              <a:buClrTx/>
              <a:buNone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отработать на практике последовательность действий по работе в личном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кабинете образовательной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организации в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ИС АКНДПП;</a:t>
            </a:r>
          </a:p>
          <a:p>
            <a:pPr marL="0" indent="0">
              <a:buClrTx/>
              <a:buNone/>
            </a:pP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 ответить на вопросы, касающиеся оказания государственных услуг в электронной форме, в том числе работы </a:t>
            </a:r>
            <a:r>
              <a:rPr lang="ru-RU" sz="2400" dirty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в личном кабинете образовательной организации в ИС </a:t>
            </a:r>
            <a:r>
              <a:rPr lang="ru-RU" sz="2400" dirty="0" smtClean="0">
                <a:solidFill>
                  <a:schemeClr val="tx1"/>
                </a:solidFill>
                <a:latin typeface="Liberation Serif" panose="02020603050405020304" pitchFamily="18" charset="0"/>
                <a:ea typeface="Liberation Serif" panose="02020603050405020304" pitchFamily="18" charset="0"/>
                <a:cs typeface="Liberation Serif" panose="02020603050405020304" pitchFamily="18" charset="0"/>
              </a:rPr>
              <a:t>АКНДПП.</a:t>
            </a:r>
            <a:endParaRPr lang="ru-RU" sz="2400" dirty="0">
              <a:solidFill>
                <a:schemeClr val="tx1"/>
              </a:solidFill>
              <a:latin typeface="Liberation Serif" panose="02020603050405020304" pitchFamily="18" charset="0"/>
              <a:ea typeface="Liberation Serif" panose="02020603050405020304" pitchFamily="18" charset="0"/>
              <a:cs typeface="Liberation Serif" panose="02020603050405020304" pitchFamily="18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02E63-0D04-4B63-81DD-6782DD8BF323}" type="slidenum">
              <a:rPr lang="ru-RU" smtClean="0"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2111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499</TotalTime>
  <Words>525</Words>
  <Application>Microsoft Office PowerPoint</Application>
  <PresentationFormat>Широкоэкранный</PresentationFormat>
  <Paragraphs>47</Paragraphs>
  <Slides>6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3" baseType="lpstr">
      <vt:lpstr>Arial</vt:lpstr>
      <vt:lpstr>Calibri</vt:lpstr>
      <vt:lpstr>Calibri Light</vt:lpstr>
      <vt:lpstr>Liberation Serif</vt:lpstr>
      <vt:lpstr>Times New Roman</vt:lpstr>
      <vt:lpstr>Wingdings</vt:lpstr>
      <vt:lpstr>Тема Office</vt:lpstr>
      <vt:lpstr>Презентация PowerPoint</vt:lpstr>
      <vt:lpstr>Нормативно-правовая акты, регламентирующие оказание государственных услуг по лицензированию и государственной аккредитации образовательной деятельности, в том числе в электронной форме:</vt:lpstr>
      <vt:lpstr>Нормативно-правовая акты, регламентирующие оказание государственных услуг по лицензированию и государственной аккредитации образовательной деятельности, в том числе в электронной форме:</vt:lpstr>
      <vt:lpstr>Условия для оказания государственных услуг в электронной форме,  созданные на федеральном уровне</vt:lpstr>
      <vt:lpstr>Условия для оказания государственных услуг в электронной форме, созданные на региональном уровне</vt:lpstr>
      <vt:lpstr>Цель совещания: подготовка консультантов  по использованию электронных ресурсов по предоставлению государственных услуг по лицензированию                            и государственной аккредитации образовательной деятельности в электронной форме через личный кабинет образовательной организации  и индивидуального предпринимателя в ИС АКНДПП.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Совещание</dc:title>
  <dc:creator>Юлия Сергеевна Шапошникова</dc:creator>
  <cp:lastModifiedBy>Юлия Сергеевна Шапошникова</cp:lastModifiedBy>
  <cp:revision>27</cp:revision>
  <cp:lastPrinted>2019-05-13T09:31:01Z</cp:lastPrinted>
  <dcterms:created xsi:type="dcterms:W3CDTF">2019-05-08T03:55:31Z</dcterms:created>
  <dcterms:modified xsi:type="dcterms:W3CDTF">2019-05-16T12:17:28Z</dcterms:modified>
  <cp:contentStatus>Окончательное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arkAsFinal">
    <vt:bool>true</vt:bool>
  </property>
</Properties>
</file>

<file path=docProps/thumbnail.jpeg>
</file>