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123"/>
  </p:notesMasterIdLst>
  <p:sldIdLst>
    <p:sldId id="330" r:id="rId2"/>
    <p:sldId id="267" r:id="rId3"/>
    <p:sldId id="318" r:id="rId4"/>
    <p:sldId id="260" r:id="rId5"/>
    <p:sldId id="261" r:id="rId6"/>
    <p:sldId id="262" r:id="rId7"/>
    <p:sldId id="329" r:id="rId8"/>
    <p:sldId id="324" r:id="rId9"/>
    <p:sldId id="258" r:id="rId10"/>
    <p:sldId id="259" r:id="rId11"/>
    <p:sldId id="264" r:id="rId12"/>
    <p:sldId id="271" r:id="rId13"/>
    <p:sldId id="272" r:id="rId14"/>
    <p:sldId id="268" r:id="rId15"/>
    <p:sldId id="269" r:id="rId16"/>
    <p:sldId id="319" r:id="rId17"/>
    <p:sldId id="273" r:id="rId18"/>
    <p:sldId id="266" r:id="rId19"/>
    <p:sldId id="274" r:id="rId20"/>
    <p:sldId id="331" r:id="rId21"/>
    <p:sldId id="277" r:id="rId22"/>
    <p:sldId id="279" r:id="rId23"/>
    <p:sldId id="275" r:id="rId24"/>
    <p:sldId id="280" r:id="rId25"/>
    <p:sldId id="281" r:id="rId26"/>
    <p:sldId id="278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5" r:id="rId36"/>
    <p:sldId id="290" r:id="rId37"/>
    <p:sldId id="294" r:id="rId38"/>
    <p:sldId id="293" r:id="rId39"/>
    <p:sldId id="291" r:id="rId40"/>
    <p:sldId id="292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10" r:id="rId55"/>
    <p:sldId id="320" r:id="rId56"/>
    <p:sldId id="322" r:id="rId57"/>
    <p:sldId id="323" r:id="rId58"/>
    <p:sldId id="311" r:id="rId59"/>
    <p:sldId id="312" r:id="rId60"/>
    <p:sldId id="313" r:id="rId61"/>
    <p:sldId id="314" r:id="rId62"/>
    <p:sldId id="316" r:id="rId63"/>
    <p:sldId id="315" r:id="rId64"/>
    <p:sldId id="325" r:id="rId65"/>
    <p:sldId id="326" r:id="rId66"/>
    <p:sldId id="317" r:id="rId67"/>
    <p:sldId id="327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  <p:sldId id="349" r:id="rId86"/>
    <p:sldId id="350" r:id="rId87"/>
    <p:sldId id="351" r:id="rId88"/>
    <p:sldId id="352" r:id="rId89"/>
    <p:sldId id="353" r:id="rId90"/>
    <p:sldId id="354" r:id="rId91"/>
    <p:sldId id="355" r:id="rId92"/>
    <p:sldId id="356" r:id="rId93"/>
    <p:sldId id="357" r:id="rId94"/>
    <p:sldId id="358" r:id="rId95"/>
    <p:sldId id="359" r:id="rId96"/>
    <p:sldId id="360" r:id="rId97"/>
    <p:sldId id="361" r:id="rId98"/>
    <p:sldId id="362" r:id="rId99"/>
    <p:sldId id="363" r:id="rId100"/>
    <p:sldId id="364" r:id="rId101"/>
    <p:sldId id="366" r:id="rId102"/>
    <p:sldId id="367" r:id="rId103"/>
    <p:sldId id="368" r:id="rId104"/>
    <p:sldId id="369" r:id="rId105"/>
    <p:sldId id="370" r:id="rId106"/>
    <p:sldId id="371" r:id="rId107"/>
    <p:sldId id="372" r:id="rId108"/>
    <p:sldId id="373" r:id="rId109"/>
    <p:sldId id="374" r:id="rId110"/>
    <p:sldId id="375" r:id="rId111"/>
    <p:sldId id="376" r:id="rId112"/>
    <p:sldId id="377" r:id="rId113"/>
    <p:sldId id="378" r:id="rId114"/>
    <p:sldId id="379" r:id="rId115"/>
    <p:sldId id="380" r:id="rId116"/>
    <p:sldId id="381" r:id="rId117"/>
    <p:sldId id="382" r:id="rId118"/>
    <p:sldId id="383" r:id="rId119"/>
    <p:sldId id="384" r:id="rId120"/>
    <p:sldId id="385" r:id="rId121"/>
    <p:sldId id="386" r:id="rId1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FE232A-F580-45BC-A73F-79D46094A0DF}" type="doc">
      <dgm:prSet loTypeId="urn:microsoft.com/office/officeart/2005/8/layout/hierarchy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5252C7B6-6C31-4425-A284-2C420CA05C66}">
      <dgm:prSet phldrT="[Текст]" custT="1"/>
      <dgm:spPr/>
      <dgm:t>
        <a:bodyPr/>
        <a:lstStyle/>
        <a:p>
          <a:r>
            <a:rPr lang="ru-RU" sz="28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Сотрудник образовательной организации</a:t>
          </a:r>
          <a:endParaRPr lang="ru-RU" sz="2800" dirty="0"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9EF7D6B6-DFEC-4671-B83F-FD27A1CE8CB6}" type="parTrans" cxnId="{B0D6337D-ADBC-47C7-AD52-3715D0D0D48E}">
      <dgm:prSet/>
      <dgm:spPr/>
      <dgm:t>
        <a:bodyPr/>
        <a:lstStyle/>
        <a:p>
          <a:endParaRPr lang="ru-RU"/>
        </a:p>
      </dgm:t>
    </dgm:pt>
    <dgm:pt modelId="{87E46F33-95A4-4FD5-ADFC-E9BF9CAD1B12}" type="sibTrans" cxnId="{B0D6337D-ADBC-47C7-AD52-3715D0D0D48E}">
      <dgm:prSet/>
      <dgm:spPr/>
      <dgm:t>
        <a:bodyPr/>
        <a:lstStyle/>
        <a:p>
          <a:endParaRPr lang="ru-RU"/>
        </a:p>
      </dgm:t>
    </dgm:pt>
    <dgm:pt modelId="{72751FAB-9D08-492C-999F-7CA59A6B08D5}">
      <dgm:prSet phldrT="[Текст]" custT="1"/>
      <dgm:spPr/>
      <dgm:t>
        <a:bodyPr/>
        <a:lstStyle/>
        <a:p>
          <a:r>
            <a:rPr lang="ru-RU" sz="18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Проверка удостоверяющего центра, выдавшего электронную подпись.</a:t>
          </a:r>
          <a:r>
            <a:rPr lang="ru-RU" sz="18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 При необходимости получение новой электронной подписи.</a:t>
          </a:r>
          <a:endParaRPr lang="ru-RU" sz="1800" dirty="0"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34D3969B-AA24-4712-B4C1-B9E1F21D72D4}" type="parTrans" cxnId="{9A0D9440-BD16-4119-AE1D-70E2BAD4F213}">
      <dgm:prSet/>
      <dgm:spPr/>
      <dgm:t>
        <a:bodyPr/>
        <a:lstStyle/>
        <a:p>
          <a:endParaRPr lang="ru-RU"/>
        </a:p>
      </dgm:t>
    </dgm:pt>
    <dgm:pt modelId="{87F3EC92-28E9-42AB-878A-2EFF6F5F5DD1}" type="sibTrans" cxnId="{9A0D9440-BD16-4119-AE1D-70E2BAD4F213}">
      <dgm:prSet/>
      <dgm:spPr/>
      <dgm:t>
        <a:bodyPr/>
        <a:lstStyle/>
        <a:p>
          <a:endParaRPr lang="ru-RU"/>
        </a:p>
      </dgm:t>
    </dgm:pt>
    <dgm:pt modelId="{BC5F66DF-77B2-4C22-982B-0CE300628B74}">
      <dgm:prSet phldrT="[Текст]"/>
      <dgm:spPr/>
      <dgm:t>
        <a:bodyPr/>
        <a:lstStyle/>
        <a:p>
          <a:r>
            <a: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Определение способа доступа к порталу личного кабинета ИС АКНДПП</a:t>
          </a:r>
          <a:endParaRPr lang="ru-RU" dirty="0"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4B8B4F64-3041-4DFE-A87E-A8FB8A720B48}" type="parTrans" cxnId="{DAF9E1D9-B7DE-4B9F-B0C4-71079F451994}">
      <dgm:prSet/>
      <dgm:spPr/>
      <dgm:t>
        <a:bodyPr/>
        <a:lstStyle/>
        <a:p>
          <a:endParaRPr lang="ru-RU"/>
        </a:p>
      </dgm:t>
    </dgm:pt>
    <dgm:pt modelId="{A68FC39B-F918-499C-A885-A64C91E7CCB3}" type="sibTrans" cxnId="{DAF9E1D9-B7DE-4B9F-B0C4-71079F451994}">
      <dgm:prSet/>
      <dgm:spPr/>
      <dgm:t>
        <a:bodyPr/>
        <a:lstStyle/>
        <a:p>
          <a:endParaRPr lang="ru-RU"/>
        </a:p>
      </dgm:t>
    </dgm:pt>
    <dgm:pt modelId="{A8E5BE9E-AAED-48EB-B58B-E1AA119ABAE8}">
      <dgm:prSet custT="1"/>
      <dgm:spPr/>
      <dgm:t>
        <a:bodyPr/>
        <a:lstStyle/>
        <a:p>
          <a:r>
            <a:rPr lang="ru-RU" sz="28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Через ЕПГУ</a:t>
          </a:r>
          <a:endParaRPr lang="ru-RU" sz="2800" dirty="0"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26CFA01D-59FE-47DF-BE23-723FA7696B15}" type="parTrans" cxnId="{D3B596D2-A7D8-417F-8433-991B5CB9EA81}">
      <dgm:prSet/>
      <dgm:spPr/>
      <dgm:t>
        <a:bodyPr/>
        <a:lstStyle/>
        <a:p>
          <a:endParaRPr lang="ru-RU"/>
        </a:p>
      </dgm:t>
    </dgm:pt>
    <dgm:pt modelId="{2031F0B7-21F0-46EA-ACD8-307606C22AFE}" type="sibTrans" cxnId="{D3B596D2-A7D8-417F-8433-991B5CB9EA81}">
      <dgm:prSet/>
      <dgm:spPr/>
      <dgm:t>
        <a:bodyPr/>
        <a:lstStyle/>
        <a:p>
          <a:endParaRPr lang="ru-RU"/>
        </a:p>
      </dgm:t>
    </dgm:pt>
    <dgm:pt modelId="{DFFF848D-BBEA-4B59-8D4A-9B7D7C9C2B62}">
      <dgm:prSet custT="1"/>
      <dgm:spPr/>
      <dgm:t>
        <a:bodyPr/>
        <a:lstStyle/>
        <a:p>
          <a:r>
            <a:rPr lang="ru-RU" sz="28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Через ЕСИА</a:t>
          </a:r>
          <a:endParaRPr lang="ru-RU" sz="2800" dirty="0"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AF4C3FEC-BA91-41F8-8D72-19DB158CB074}" type="parTrans" cxnId="{4CC0E623-DF86-4396-8E13-1296889D18C8}">
      <dgm:prSet/>
      <dgm:spPr/>
      <dgm:t>
        <a:bodyPr/>
        <a:lstStyle/>
        <a:p>
          <a:endParaRPr lang="ru-RU"/>
        </a:p>
      </dgm:t>
    </dgm:pt>
    <dgm:pt modelId="{35F48862-50B1-4577-B07B-FAC18A8E18FA}" type="sibTrans" cxnId="{4CC0E623-DF86-4396-8E13-1296889D18C8}">
      <dgm:prSet/>
      <dgm:spPr/>
      <dgm:t>
        <a:bodyPr/>
        <a:lstStyle/>
        <a:p>
          <a:endParaRPr lang="ru-RU"/>
        </a:p>
      </dgm:t>
    </dgm:pt>
    <dgm:pt modelId="{B7D7F123-0131-4CD0-BEF9-6438CEE8ACD1}">
      <dgm:prSet custT="1"/>
      <dgm:spPr/>
      <dgm:t>
        <a:bodyPr/>
        <a:lstStyle/>
        <a:p>
          <a:r>
            <a:rPr lang="ru-RU" sz="28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Используя учетные данные</a:t>
          </a:r>
          <a:endParaRPr lang="ru-RU" sz="2800" dirty="0"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23985C2D-97AC-430C-BFF9-C87ED531F4F7}" type="parTrans" cxnId="{0B831803-D8F2-489F-B3AE-6276D3FC7339}">
      <dgm:prSet/>
      <dgm:spPr/>
      <dgm:t>
        <a:bodyPr/>
        <a:lstStyle/>
        <a:p>
          <a:endParaRPr lang="ru-RU"/>
        </a:p>
      </dgm:t>
    </dgm:pt>
    <dgm:pt modelId="{0FC60BD5-1B06-47B0-B35F-8258EEFCC766}" type="sibTrans" cxnId="{0B831803-D8F2-489F-B3AE-6276D3FC7339}">
      <dgm:prSet/>
      <dgm:spPr/>
      <dgm:t>
        <a:bodyPr/>
        <a:lstStyle/>
        <a:p>
          <a:endParaRPr lang="ru-RU"/>
        </a:p>
      </dgm:t>
    </dgm:pt>
    <dgm:pt modelId="{72E00283-83FB-4F47-836E-26DFD7945026}" type="pres">
      <dgm:prSet presAssocID="{7DFE232A-F580-45BC-A73F-79D46094A0D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2224B6D-316C-4F28-9DC2-DE38A2819F1A}" type="pres">
      <dgm:prSet presAssocID="{5252C7B6-6C31-4425-A284-2C420CA05C66}" presName="hierRoot1" presStyleCnt="0"/>
      <dgm:spPr/>
    </dgm:pt>
    <dgm:pt modelId="{704AFA80-B043-4C77-BF4A-CC7B3A7A4532}" type="pres">
      <dgm:prSet presAssocID="{5252C7B6-6C31-4425-A284-2C420CA05C66}" presName="composite" presStyleCnt="0"/>
      <dgm:spPr/>
    </dgm:pt>
    <dgm:pt modelId="{104C1E5C-9BFB-4A96-8FCC-D49D0CCE6069}" type="pres">
      <dgm:prSet presAssocID="{5252C7B6-6C31-4425-A284-2C420CA05C66}" presName="background" presStyleLbl="node0" presStyleIdx="0" presStyleCnt="1"/>
      <dgm:spPr/>
    </dgm:pt>
    <dgm:pt modelId="{F151694F-9407-4AB6-9AC7-7A2333033291}" type="pres">
      <dgm:prSet presAssocID="{5252C7B6-6C31-4425-A284-2C420CA05C66}" presName="text" presStyleLbl="fgAcc0" presStyleIdx="0" presStyleCnt="1" custScaleX="320383" custScaleY="1593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2206E0-419F-4A6C-BF40-321CAA6797F3}" type="pres">
      <dgm:prSet presAssocID="{5252C7B6-6C31-4425-A284-2C420CA05C66}" presName="hierChild2" presStyleCnt="0"/>
      <dgm:spPr/>
    </dgm:pt>
    <dgm:pt modelId="{00E40EF5-067A-4E9B-8B3E-7ADD17002DD4}" type="pres">
      <dgm:prSet presAssocID="{34D3969B-AA24-4712-B4C1-B9E1F21D72D4}" presName="Name10" presStyleLbl="parChTrans1D2" presStyleIdx="0" presStyleCnt="1"/>
      <dgm:spPr/>
      <dgm:t>
        <a:bodyPr/>
        <a:lstStyle/>
        <a:p>
          <a:endParaRPr lang="ru-RU"/>
        </a:p>
      </dgm:t>
    </dgm:pt>
    <dgm:pt modelId="{8FE72D1A-3D92-4207-AE43-58509AC2B447}" type="pres">
      <dgm:prSet presAssocID="{72751FAB-9D08-492C-999F-7CA59A6B08D5}" presName="hierRoot2" presStyleCnt="0"/>
      <dgm:spPr/>
    </dgm:pt>
    <dgm:pt modelId="{7B5375DF-052D-4806-A477-2C5CE22B13D1}" type="pres">
      <dgm:prSet presAssocID="{72751FAB-9D08-492C-999F-7CA59A6B08D5}" presName="composite2" presStyleCnt="0"/>
      <dgm:spPr/>
    </dgm:pt>
    <dgm:pt modelId="{6BFB336A-F210-4CEA-80B0-88315D004948}" type="pres">
      <dgm:prSet presAssocID="{72751FAB-9D08-492C-999F-7CA59A6B08D5}" presName="background2" presStyleLbl="node2" presStyleIdx="0" presStyleCnt="1"/>
      <dgm:spPr/>
    </dgm:pt>
    <dgm:pt modelId="{97C5DF34-3FDE-462B-8C24-6737AA3F2742}" type="pres">
      <dgm:prSet presAssocID="{72751FAB-9D08-492C-999F-7CA59A6B08D5}" presName="text2" presStyleLbl="fgAcc2" presStyleIdx="0" presStyleCnt="1" custScaleX="379942" custScaleY="1400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88CCDA-BED7-43F1-84D6-14B7212E1143}" type="pres">
      <dgm:prSet presAssocID="{72751FAB-9D08-492C-999F-7CA59A6B08D5}" presName="hierChild3" presStyleCnt="0"/>
      <dgm:spPr/>
    </dgm:pt>
    <dgm:pt modelId="{9D5F005A-62F1-4909-8273-4C8B227D9E37}" type="pres">
      <dgm:prSet presAssocID="{4B8B4F64-3041-4DFE-A87E-A8FB8A720B48}" presName="Name17" presStyleLbl="parChTrans1D3" presStyleIdx="0" presStyleCnt="1"/>
      <dgm:spPr/>
      <dgm:t>
        <a:bodyPr/>
        <a:lstStyle/>
        <a:p>
          <a:endParaRPr lang="ru-RU"/>
        </a:p>
      </dgm:t>
    </dgm:pt>
    <dgm:pt modelId="{6506F287-0E17-4F95-851D-C6385F8966BB}" type="pres">
      <dgm:prSet presAssocID="{BC5F66DF-77B2-4C22-982B-0CE300628B74}" presName="hierRoot3" presStyleCnt="0"/>
      <dgm:spPr/>
    </dgm:pt>
    <dgm:pt modelId="{601C42CD-45EC-40EF-AF81-38F8EE891965}" type="pres">
      <dgm:prSet presAssocID="{BC5F66DF-77B2-4C22-982B-0CE300628B74}" presName="composite3" presStyleCnt="0"/>
      <dgm:spPr/>
    </dgm:pt>
    <dgm:pt modelId="{EA8BE855-0A46-423B-B316-7C46885C384F}" type="pres">
      <dgm:prSet presAssocID="{BC5F66DF-77B2-4C22-982B-0CE300628B74}" presName="background3" presStyleLbl="node3" presStyleIdx="0" presStyleCnt="1"/>
      <dgm:spPr/>
    </dgm:pt>
    <dgm:pt modelId="{97BE03C6-63B6-41AE-9244-BD01DF035E2D}" type="pres">
      <dgm:prSet presAssocID="{BC5F66DF-77B2-4C22-982B-0CE300628B74}" presName="text3" presStyleLbl="fgAcc3" presStyleIdx="0" presStyleCnt="1" custScaleX="396440" custScaleY="1188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2DED01-4097-45E5-B46F-F522A05F7CC4}" type="pres">
      <dgm:prSet presAssocID="{BC5F66DF-77B2-4C22-982B-0CE300628B74}" presName="hierChild4" presStyleCnt="0"/>
      <dgm:spPr/>
    </dgm:pt>
    <dgm:pt modelId="{5C315A26-92C7-4523-8A6A-D0F0477AA39B}" type="pres">
      <dgm:prSet presAssocID="{26CFA01D-59FE-47DF-BE23-723FA7696B15}" presName="Name23" presStyleLbl="parChTrans1D4" presStyleIdx="0" presStyleCnt="3"/>
      <dgm:spPr/>
      <dgm:t>
        <a:bodyPr/>
        <a:lstStyle/>
        <a:p>
          <a:endParaRPr lang="ru-RU"/>
        </a:p>
      </dgm:t>
    </dgm:pt>
    <dgm:pt modelId="{F0F2557D-A09E-458E-9973-4DBB7A154B18}" type="pres">
      <dgm:prSet presAssocID="{A8E5BE9E-AAED-48EB-B58B-E1AA119ABAE8}" presName="hierRoot4" presStyleCnt="0"/>
      <dgm:spPr/>
    </dgm:pt>
    <dgm:pt modelId="{38245278-F714-4F56-B86C-DCEC298B985B}" type="pres">
      <dgm:prSet presAssocID="{A8E5BE9E-AAED-48EB-B58B-E1AA119ABAE8}" presName="composite4" presStyleCnt="0"/>
      <dgm:spPr/>
    </dgm:pt>
    <dgm:pt modelId="{70DBC5A9-FF87-46D6-8650-080F961C6353}" type="pres">
      <dgm:prSet presAssocID="{A8E5BE9E-AAED-48EB-B58B-E1AA119ABAE8}" presName="background4" presStyleLbl="node4" presStyleIdx="0" presStyleCnt="3"/>
      <dgm:spPr/>
    </dgm:pt>
    <dgm:pt modelId="{4EA36D44-753F-4963-A813-4ED7ECBDC5C4}" type="pres">
      <dgm:prSet presAssocID="{A8E5BE9E-AAED-48EB-B58B-E1AA119ABAE8}" presName="text4" presStyleLbl="fgAcc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BF87A2-E83A-4F32-8CF1-CBA9936D6F2B}" type="pres">
      <dgm:prSet presAssocID="{A8E5BE9E-AAED-48EB-B58B-E1AA119ABAE8}" presName="hierChild5" presStyleCnt="0"/>
      <dgm:spPr/>
    </dgm:pt>
    <dgm:pt modelId="{71F776C7-D233-4433-9F54-B31B00186977}" type="pres">
      <dgm:prSet presAssocID="{AF4C3FEC-BA91-41F8-8D72-19DB158CB074}" presName="Name23" presStyleLbl="parChTrans1D4" presStyleIdx="1" presStyleCnt="3"/>
      <dgm:spPr/>
      <dgm:t>
        <a:bodyPr/>
        <a:lstStyle/>
        <a:p>
          <a:endParaRPr lang="ru-RU"/>
        </a:p>
      </dgm:t>
    </dgm:pt>
    <dgm:pt modelId="{CEA9D8F4-C80B-4496-9018-23225544059B}" type="pres">
      <dgm:prSet presAssocID="{DFFF848D-BBEA-4B59-8D4A-9B7D7C9C2B62}" presName="hierRoot4" presStyleCnt="0"/>
      <dgm:spPr/>
    </dgm:pt>
    <dgm:pt modelId="{B5E3E336-0C15-48A0-8D86-00805F64D438}" type="pres">
      <dgm:prSet presAssocID="{DFFF848D-BBEA-4B59-8D4A-9B7D7C9C2B62}" presName="composite4" presStyleCnt="0"/>
      <dgm:spPr/>
    </dgm:pt>
    <dgm:pt modelId="{4664024F-72C1-4A48-8434-41A97BFD2533}" type="pres">
      <dgm:prSet presAssocID="{DFFF848D-BBEA-4B59-8D4A-9B7D7C9C2B62}" presName="background4" presStyleLbl="node4" presStyleIdx="1" presStyleCnt="3"/>
      <dgm:spPr/>
    </dgm:pt>
    <dgm:pt modelId="{7F014ED2-09BC-4234-855F-2092669B2286}" type="pres">
      <dgm:prSet presAssocID="{DFFF848D-BBEA-4B59-8D4A-9B7D7C9C2B62}" presName="text4" presStyleLbl="fgAcc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01CDA0-7A7B-46F2-8DAE-1583F69FCC08}" type="pres">
      <dgm:prSet presAssocID="{DFFF848D-BBEA-4B59-8D4A-9B7D7C9C2B62}" presName="hierChild5" presStyleCnt="0"/>
      <dgm:spPr/>
    </dgm:pt>
    <dgm:pt modelId="{08B60CFC-0725-4840-A517-CCDACE81E76F}" type="pres">
      <dgm:prSet presAssocID="{23985C2D-97AC-430C-BFF9-C87ED531F4F7}" presName="Name23" presStyleLbl="parChTrans1D4" presStyleIdx="2" presStyleCnt="3"/>
      <dgm:spPr/>
      <dgm:t>
        <a:bodyPr/>
        <a:lstStyle/>
        <a:p>
          <a:endParaRPr lang="ru-RU"/>
        </a:p>
      </dgm:t>
    </dgm:pt>
    <dgm:pt modelId="{F9010761-67D3-41BE-BC1C-D9D6EFD8B6B8}" type="pres">
      <dgm:prSet presAssocID="{B7D7F123-0131-4CD0-BEF9-6438CEE8ACD1}" presName="hierRoot4" presStyleCnt="0"/>
      <dgm:spPr/>
    </dgm:pt>
    <dgm:pt modelId="{1B831398-2BC6-4B2C-8096-AE8137291BA9}" type="pres">
      <dgm:prSet presAssocID="{B7D7F123-0131-4CD0-BEF9-6438CEE8ACD1}" presName="composite4" presStyleCnt="0"/>
      <dgm:spPr/>
    </dgm:pt>
    <dgm:pt modelId="{4CD5AD3A-91CD-4FB8-A4EF-092FBDB7652D}" type="pres">
      <dgm:prSet presAssocID="{B7D7F123-0131-4CD0-BEF9-6438CEE8ACD1}" presName="background4" presStyleLbl="node4" presStyleIdx="2" presStyleCnt="3"/>
      <dgm:spPr/>
    </dgm:pt>
    <dgm:pt modelId="{90D2508D-1ECA-4246-9AA3-09E5FEA4ABE9}" type="pres">
      <dgm:prSet presAssocID="{B7D7F123-0131-4CD0-BEF9-6438CEE8ACD1}" presName="text4" presStyleLbl="fgAcc4" presStyleIdx="2" presStyleCnt="3" custScaleX="2025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9444DC-83A6-470A-8DE2-41AEC90C9DB9}" type="pres">
      <dgm:prSet presAssocID="{B7D7F123-0131-4CD0-BEF9-6438CEE8ACD1}" presName="hierChild5" presStyleCnt="0"/>
      <dgm:spPr/>
    </dgm:pt>
  </dgm:ptLst>
  <dgm:cxnLst>
    <dgm:cxn modelId="{3A404552-4C2C-4757-AE77-C7B0226F0B0C}" type="presOf" srcId="{23985C2D-97AC-430C-BFF9-C87ED531F4F7}" destId="{08B60CFC-0725-4840-A517-CCDACE81E76F}" srcOrd="0" destOrd="0" presId="urn:microsoft.com/office/officeart/2005/8/layout/hierarchy1"/>
    <dgm:cxn modelId="{0B831803-D8F2-489F-B3AE-6276D3FC7339}" srcId="{BC5F66DF-77B2-4C22-982B-0CE300628B74}" destId="{B7D7F123-0131-4CD0-BEF9-6438CEE8ACD1}" srcOrd="2" destOrd="0" parTransId="{23985C2D-97AC-430C-BFF9-C87ED531F4F7}" sibTransId="{0FC60BD5-1B06-47B0-B35F-8258EEFCC766}"/>
    <dgm:cxn modelId="{A4534967-B2E0-4A34-85B0-04C66186368D}" type="presOf" srcId="{BC5F66DF-77B2-4C22-982B-0CE300628B74}" destId="{97BE03C6-63B6-41AE-9244-BD01DF035E2D}" srcOrd="0" destOrd="0" presId="urn:microsoft.com/office/officeart/2005/8/layout/hierarchy1"/>
    <dgm:cxn modelId="{E1EAF50F-B395-4380-A8C9-7E1E925C1730}" type="presOf" srcId="{72751FAB-9D08-492C-999F-7CA59A6B08D5}" destId="{97C5DF34-3FDE-462B-8C24-6737AA3F2742}" srcOrd="0" destOrd="0" presId="urn:microsoft.com/office/officeart/2005/8/layout/hierarchy1"/>
    <dgm:cxn modelId="{6C759970-3071-480F-AAA8-F15A0E6649AE}" type="presOf" srcId="{34D3969B-AA24-4712-B4C1-B9E1F21D72D4}" destId="{00E40EF5-067A-4E9B-8B3E-7ADD17002DD4}" srcOrd="0" destOrd="0" presId="urn:microsoft.com/office/officeart/2005/8/layout/hierarchy1"/>
    <dgm:cxn modelId="{B0D6337D-ADBC-47C7-AD52-3715D0D0D48E}" srcId="{7DFE232A-F580-45BC-A73F-79D46094A0DF}" destId="{5252C7B6-6C31-4425-A284-2C420CA05C66}" srcOrd="0" destOrd="0" parTransId="{9EF7D6B6-DFEC-4671-B83F-FD27A1CE8CB6}" sibTransId="{87E46F33-95A4-4FD5-ADFC-E9BF9CAD1B12}"/>
    <dgm:cxn modelId="{1D34682B-98FC-4CEE-9374-BF47846CB82C}" type="presOf" srcId="{4B8B4F64-3041-4DFE-A87E-A8FB8A720B48}" destId="{9D5F005A-62F1-4909-8273-4C8B227D9E37}" srcOrd="0" destOrd="0" presId="urn:microsoft.com/office/officeart/2005/8/layout/hierarchy1"/>
    <dgm:cxn modelId="{FD2051AC-D6F0-4DED-801A-2BA428D15ACD}" type="presOf" srcId="{B7D7F123-0131-4CD0-BEF9-6438CEE8ACD1}" destId="{90D2508D-1ECA-4246-9AA3-09E5FEA4ABE9}" srcOrd="0" destOrd="0" presId="urn:microsoft.com/office/officeart/2005/8/layout/hierarchy1"/>
    <dgm:cxn modelId="{AF725321-E505-4AEC-BA0D-A8BEC2EAA865}" type="presOf" srcId="{7DFE232A-F580-45BC-A73F-79D46094A0DF}" destId="{72E00283-83FB-4F47-836E-26DFD7945026}" srcOrd="0" destOrd="0" presId="urn:microsoft.com/office/officeart/2005/8/layout/hierarchy1"/>
    <dgm:cxn modelId="{B2D77934-7A69-45FB-9250-51F8A847E2A2}" type="presOf" srcId="{AF4C3FEC-BA91-41F8-8D72-19DB158CB074}" destId="{71F776C7-D233-4433-9F54-B31B00186977}" srcOrd="0" destOrd="0" presId="urn:microsoft.com/office/officeart/2005/8/layout/hierarchy1"/>
    <dgm:cxn modelId="{AC29AF67-FA5D-4D88-BDEA-67E1CD5A0007}" type="presOf" srcId="{26CFA01D-59FE-47DF-BE23-723FA7696B15}" destId="{5C315A26-92C7-4523-8A6A-D0F0477AA39B}" srcOrd="0" destOrd="0" presId="urn:microsoft.com/office/officeart/2005/8/layout/hierarchy1"/>
    <dgm:cxn modelId="{D3B596D2-A7D8-417F-8433-991B5CB9EA81}" srcId="{BC5F66DF-77B2-4C22-982B-0CE300628B74}" destId="{A8E5BE9E-AAED-48EB-B58B-E1AA119ABAE8}" srcOrd="0" destOrd="0" parTransId="{26CFA01D-59FE-47DF-BE23-723FA7696B15}" sibTransId="{2031F0B7-21F0-46EA-ACD8-307606C22AFE}"/>
    <dgm:cxn modelId="{2227BFC3-EF1F-4AE5-A2FD-ABFE66095B65}" type="presOf" srcId="{A8E5BE9E-AAED-48EB-B58B-E1AA119ABAE8}" destId="{4EA36D44-753F-4963-A813-4ED7ECBDC5C4}" srcOrd="0" destOrd="0" presId="urn:microsoft.com/office/officeart/2005/8/layout/hierarchy1"/>
    <dgm:cxn modelId="{9A0D9440-BD16-4119-AE1D-70E2BAD4F213}" srcId="{5252C7B6-6C31-4425-A284-2C420CA05C66}" destId="{72751FAB-9D08-492C-999F-7CA59A6B08D5}" srcOrd="0" destOrd="0" parTransId="{34D3969B-AA24-4712-B4C1-B9E1F21D72D4}" sibTransId="{87F3EC92-28E9-42AB-878A-2EFF6F5F5DD1}"/>
    <dgm:cxn modelId="{18355D33-2F24-4AE7-932F-18145CA59F80}" type="presOf" srcId="{5252C7B6-6C31-4425-A284-2C420CA05C66}" destId="{F151694F-9407-4AB6-9AC7-7A2333033291}" srcOrd="0" destOrd="0" presId="urn:microsoft.com/office/officeart/2005/8/layout/hierarchy1"/>
    <dgm:cxn modelId="{8B4A03F2-0DA9-4BB7-B006-2615FFF0A196}" type="presOf" srcId="{DFFF848D-BBEA-4B59-8D4A-9B7D7C9C2B62}" destId="{7F014ED2-09BC-4234-855F-2092669B2286}" srcOrd="0" destOrd="0" presId="urn:microsoft.com/office/officeart/2005/8/layout/hierarchy1"/>
    <dgm:cxn modelId="{DAF9E1D9-B7DE-4B9F-B0C4-71079F451994}" srcId="{72751FAB-9D08-492C-999F-7CA59A6B08D5}" destId="{BC5F66DF-77B2-4C22-982B-0CE300628B74}" srcOrd="0" destOrd="0" parTransId="{4B8B4F64-3041-4DFE-A87E-A8FB8A720B48}" sibTransId="{A68FC39B-F918-499C-A885-A64C91E7CCB3}"/>
    <dgm:cxn modelId="{4CC0E623-DF86-4396-8E13-1296889D18C8}" srcId="{BC5F66DF-77B2-4C22-982B-0CE300628B74}" destId="{DFFF848D-BBEA-4B59-8D4A-9B7D7C9C2B62}" srcOrd="1" destOrd="0" parTransId="{AF4C3FEC-BA91-41F8-8D72-19DB158CB074}" sibTransId="{35F48862-50B1-4577-B07B-FAC18A8E18FA}"/>
    <dgm:cxn modelId="{AACCDABF-EE07-4E9D-99F0-A8D8409AF136}" type="presParOf" srcId="{72E00283-83FB-4F47-836E-26DFD7945026}" destId="{D2224B6D-316C-4F28-9DC2-DE38A2819F1A}" srcOrd="0" destOrd="0" presId="urn:microsoft.com/office/officeart/2005/8/layout/hierarchy1"/>
    <dgm:cxn modelId="{32829ACB-EADF-46DA-A7F4-75FB5B3472FC}" type="presParOf" srcId="{D2224B6D-316C-4F28-9DC2-DE38A2819F1A}" destId="{704AFA80-B043-4C77-BF4A-CC7B3A7A4532}" srcOrd="0" destOrd="0" presId="urn:microsoft.com/office/officeart/2005/8/layout/hierarchy1"/>
    <dgm:cxn modelId="{9E1B3902-7821-485E-A82A-A84297810FB0}" type="presParOf" srcId="{704AFA80-B043-4C77-BF4A-CC7B3A7A4532}" destId="{104C1E5C-9BFB-4A96-8FCC-D49D0CCE6069}" srcOrd="0" destOrd="0" presId="urn:microsoft.com/office/officeart/2005/8/layout/hierarchy1"/>
    <dgm:cxn modelId="{3F4F511B-836D-478B-8F84-D05F081F1752}" type="presParOf" srcId="{704AFA80-B043-4C77-BF4A-CC7B3A7A4532}" destId="{F151694F-9407-4AB6-9AC7-7A2333033291}" srcOrd="1" destOrd="0" presId="urn:microsoft.com/office/officeart/2005/8/layout/hierarchy1"/>
    <dgm:cxn modelId="{682B808A-A956-487E-A682-903998E1B8B1}" type="presParOf" srcId="{D2224B6D-316C-4F28-9DC2-DE38A2819F1A}" destId="{042206E0-419F-4A6C-BF40-321CAA6797F3}" srcOrd="1" destOrd="0" presId="urn:microsoft.com/office/officeart/2005/8/layout/hierarchy1"/>
    <dgm:cxn modelId="{7230ECC1-8084-409B-AA0D-0B3333998446}" type="presParOf" srcId="{042206E0-419F-4A6C-BF40-321CAA6797F3}" destId="{00E40EF5-067A-4E9B-8B3E-7ADD17002DD4}" srcOrd="0" destOrd="0" presId="urn:microsoft.com/office/officeart/2005/8/layout/hierarchy1"/>
    <dgm:cxn modelId="{E0552459-1FA4-4E95-9A9B-07B11E2D9C34}" type="presParOf" srcId="{042206E0-419F-4A6C-BF40-321CAA6797F3}" destId="{8FE72D1A-3D92-4207-AE43-58509AC2B447}" srcOrd="1" destOrd="0" presId="urn:microsoft.com/office/officeart/2005/8/layout/hierarchy1"/>
    <dgm:cxn modelId="{6DBAF7BC-09B5-4845-90B1-02D1F4EED1A6}" type="presParOf" srcId="{8FE72D1A-3D92-4207-AE43-58509AC2B447}" destId="{7B5375DF-052D-4806-A477-2C5CE22B13D1}" srcOrd="0" destOrd="0" presId="urn:microsoft.com/office/officeart/2005/8/layout/hierarchy1"/>
    <dgm:cxn modelId="{F0902FAE-76FA-49F0-B26F-DE9AE19F2F7C}" type="presParOf" srcId="{7B5375DF-052D-4806-A477-2C5CE22B13D1}" destId="{6BFB336A-F210-4CEA-80B0-88315D004948}" srcOrd="0" destOrd="0" presId="urn:microsoft.com/office/officeart/2005/8/layout/hierarchy1"/>
    <dgm:cxn modelId="{8A47EC31-85A3-4CD2-9B88-7F89F55960D9}" type="presParOf" srcId="{7B5375DF-052D-4806-A477-2C5CE22B13D1}" destId="{97C5DF34-3FDE-462B-8C24-6737AA3F2742}" srcOrd="1" destOrd="0" presId="urn:microsoft.com/office/officeart/2005/8/layout/hierarchy1"/>
    <dgm:cxn modelId="{DF4C34EC-F748-4553-8FD3-B8287D3719C2}" type="presParOf" srcId="{8FE72D1A-3D92-4207-AE43-58509AC2B447}" destId="{3488CCDA-BED7-43F1-84D6-14B7212E1143}" srcOrd="1" destOrd="0" presId="urn:microsoft.com/office/officeart/2005/8/layout/hierarchy1"/>
    <dgm:cxn modelId="{0ADDC746-7C77-4CA2-A258-CCD28406581F}" type="presParOf" srcId="{3488CCDA-BED7-43F1-84D6-14B7212E1143}" destId="{9D5F005A-62F1-4909-8273-4C8B227D9E37}" srcOrd="0" destOrd="0" presId="urn:microsoft.com/office/officeart/2005/8/layout/hierarchy1"/>
    <dgm:cxn modelId="{98054F6A-7744-4DFC-99C2-7791B75AE026}" type="presParOf" srcId="{3488CCDA-BED7-43F1-84D6-14B7212E1143}" destId="{6506F287-0E17-4F95-851D-C6385F8966BB}" srcOrd="1" destOrd="0" presId="urn:microsoft.com/office/officeart/2005/8/layout/hierarchy1"/>
    <dgm:cxn modelId="{C7FE504B-6004-442D-B9D4-57C734418572}" type="presParOf" srcId="{6506F287-0E17-4F95-851D-C6385F8966BB}" destId="{601C42CD-45EC-40EF-AF81-38F8EE891965}" srcOrd="0" destOrd="0" presId="urn:microsoft.com/office/officeart/2005/8/layout/hierarchy1"/>
    <dgm:cxn modelId="{A1BFC00D-046D-4FFA-B69C-1C1187D29881}" type="presParOf" srcId="{601C42CD-45EC-40EF-AF81-38F8EE891965}" destId="{EA8BE855-0A46-423B-B316-7C46885C384F}" srcOrd="0" destOrd="0" presId="urn:microsoft.com/office/officeart/2005/8/layout/hierarchy1"/>
    <dgm:cxn modelId="{FDC0D422-9958-4CC0-89BE-61976E8A0764}" type="presParOf" srcId="{601C42CD-45EC-40EF-AF81-38F8EE891965}" destId="{97BE03C6-63B6-41AE-9244-BD01DF035E2D}" srcOrd="1" destOrd="0" presId="urn:microsoft.com/office/officeart/2005/8/layout/hierarchy1"/>
    <dgm:cxn modelId="{5C624738-E699-4F84-88FC-7CD40EBC4631}" type="presParOf" srcId="{6506F287-0E17-4F95-851D-C6385F8966BB}" destId="{422DED01-4097-45E5-B46F-F522A05F7CC4}" srcOrd="1" destOrd="0" presId="urn:microsoft.com/office/officeart/2005/8/layout/hierarchy1"/>
    <dgm:cxn modelId="{2DB809F3-2FC6-431D-9F4E-1403DA9F8B7B}" type="presParOf" srcId="{422DED01-4097-45E5-B46F-F522A05F7CC4}" destId="{5C315A26-92C7-4523-8A6A-D0F0477AA39B}" srcOrd="0" destOrd="0" presId="urn:microsoft.com/office/officeart/2005/8/layout/hierarchy1"/>
    <dgm:cxn modelId="{1341C3CC-25EC-4C22-B24D-B61E97B921E2}" type="presParOf" srcId="{422DED01-4097-45E5-B46F-F522A05F7CC4}" destId="{F0F2557D-A09E-458E-9973-4DBB7A154B18}" srcOrd="1" destOrd="0" presId="urn:microsoft.com/office/officeart/2005/8/layout/hierarchy1"/>
    <dgm:cxn modelId="{7609DAA7-C7BC-4EA8-B43F-79BAC0F2597C}" type="presParOf" srcId="{F0F2557D-A09E-458E-9973-4DBB7A154B18}" destId="{38245278-F714-4F56-B86C-DCEC298B985B}" srcOrd="0" destOrd="0" presId="urn:microsoft.com/office/officeart/2005/8/layout/hierarchy1"/>
    <dgm:cxn modelId="{30989821-5D4D-4828-902C-63EFEE7C01B9}" type="presParOf" srcId="{38245278-F714-4F56-B86C-DCEC298B985B}" destId="{70DBC5A9-FF87-46D6-8650-080F961C6353}" srcOrd="0" destOrd="0" presId="urn:microsoft.com/office/officeart/2005/8/layout/hierarchy1"/>
    <dgm:cxn modelId="{BC6A2F86-CCF7-43AC-A7E7-94E82F01139F}" type="presParOf" srcId="{38245278-F714-4F56-B86C-DCEC298B985B}" destId="{4EA36D44-753F-4963-A813-4ED7ECBDC5C4}" srcOrd="1" destOrd="0" presId="urn:microsoft.com/office/officeart/2005/8/layout/hierarchy1"/>
    <dgm:cxn modelId="{5C0B8B37-F93B-4ACA-8072-B80AB20FD860}" type="presParOf" srcId="{F0F2557D-A09E-458E-9973-4DBB7A154B18}" destId="{F0BF87A2-E83A-4F32-8CF1-CBA9936D6F2B}" srcOrd="1" destOrd="0" presId="urn:microsoft.com/office/officeart/2005/8/layout/hierarchy1"/>
    <dgm:cxn modelId="{688EAECB-28B9-440E-B031-EE1D81EB41A4}" type="presParOf" srcId="{422DED01-4097-45E5-B46F-F522A05F7CC4}" destId="{71F776C7-D233-4433-9F54-B31B00186977}" srcOrd="2" destOrd="0" presId="urn:microsoft.com/office/officeart/2005/8/layout/hierarchy1"/>
    <dgm:cxn modelId="{98FB1379-695B-4A90-9C60-B262A59552AE}" type="presParOf" srcId="{422DED01-4097-45E5-B46F-F522A05F7CC4}" destId="{CEA9D8F4-C80B-4496-9018-23225544059B}" srcOrd="3" destOrd="0" presId="urn:microsoft.com/office/officeart/2005/8/layout/hierarchy1"/>
    <dgm:cxn modelId="{5EEB7BE1-FA09-4EA9-AE54-2B75E110AA38}" type="presParOf" srcId="{CEA9D8F4-C80B-4496-9018-23225544059B}" destId="{B5E3E336-0C15-48A0-8D86-00805F64D438}" srcOrd="0" destOrd="0" presId="urn:microsoft.com/office/officeart/2005/8/layout/hierarchy1"/>
    <dgm:cxn modelId="{2C3AA48E-2222-4171-8A5D-08960DDC5A55}" type="presParOf" srcId="{B5E3E336-0C15-48A0-8D86-00805F64D438}" destId="{4664024F-72C1-4A48-8434-41A97BFD2533}" srcOrd="0" destOrd="0" presId="urn:microsoft.com/office/officeart/2005/8/layout/hierarchy1"/>
    <dgm:cxn modelId="{5C2E28EB-1520-4142-83D2-DA67F2CABA04}" type="presParOf" srcId="{B5E3E336-0C15-48A0-8D86-00805F64D438}" destId="{7F014ED2-09BC-4234-855F-2092669B2286}" srcOrd="1" destOrd="0" presId="urn:microsoft.com/office/officeart/2005/8/layout/hierarchy1"/>
    <dgm:cxn modelId="{273E041C-E7F8-4489-B9D0-DE9757EB8AEF}" type="presParOf" srcId="{CEA9D8F4-C80B-4496-9018-23225544059B}" destId="{BE01CDA0-7A7B-46F2-8DAE-1583F69FCC08}" srcOrd="1" destOrd="0" presId="urn:microsoft.com/office/officeart/2005/8/layout/hierarchy1"/>
    <dgm:cxn modelId="{3F2D9D31-AF5A-41D6-887B-CE07CD3858D9}" type="presParOf" srcId="{422DED01-4097-45E5-B46F-F522A05F7CC4}" destId="{08B60CFC-0725-4840-A517-CCDACE81E76F}" srcOrd="4" destOrd="0" presId="urn:microsoft.com/office/officeart/2005/8/layout/hierarchy1"/>
    <dgm:cxn modelId="{1A1BE45E-2192-46D0-9C02-4421EEFE5990}" type="presParOf" srcId="{422DED01-4097-45E5-B46F-F522A05F7CC4}" destId="{F9010761-67D3-41BE-BC1C-D9D6EFD8B6B8}" srcOrd="5" destOrd="0" presId="urn:microsoft.com/office/officeart/2005/8/layout/hierarchy1"/>
    <dgm:cxn modelId="{D241DD0F-5DFE-43C6-9060-FDE785B87AFE}" type="presParOf" srcId="{F9010761-67D3-41BE-BC1C-D9D6EFD8B6B8}" destId="{1B831398-2BC6-4B2C-8096-AE8137291BA9}" srcOrd="0" destOrd="0" presId="urn:microsoft.com/office/officeart/2005/8/layout/hierarchy1"/>
    <dgm:cxn modelId="{2C55214A-ED97-4663-AC67-8C236834418E}" type="presParOf" srcId="{1B831398-2BC6-4B2C-8096-AE8137291BA9}" destId="{4CD5AD3A-91CD-4FB8-A4EF-092FBDB7652D}" srcOrd="0" destOrd="0" presId="urn:microsoft.com/office/officeart/2005/8/layout/hierarchy1"/>
    <dgm:cxn modelId="{AC18B628-896E-47BE-BF04-056DE9E22262}" type="presParOf" srcId="{1B831398-2BC6-4B2C-8096-AE8137291BA9}" destId="{90D2508D-1ECA-4246-9AA3-09E5FEA4ABE9}" srcOrd="1" destOrd="0" presId="urn:microsoft.com/office/officeart/2005/8/layout/hierarchy1"/>
    <dgm:cxn modelId="{65A79ACE-9860-4C25-BF5C-667DFE848CE1}" type="presParOf" srcId="{F9010761-67D3-41BE-BC1C-D9D6EFD8B6B8}" destId="{349444DC-83A6-470A-8DE2-41AEC90C9DB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D7BC6-0E12-4616-B937-5A884AD9F1C8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E79A4-9D19-418C-88B0-B388B6397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1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E79A4-9D19-418C-88B0-B388B6397F0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881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E79A4-9D19-418C-88B0-B388B6397F0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000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E79A4-9D19-418C-88B0-B388B6397F07}" type="slidenum">
              <a:rPr lang="ru-RU" smtClean="0"/>
              <a:t>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06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E79A4-9D19-418C-88B0-B388B6397F07}" type="slidenum">
              <a:rPr lang="ru-RU" smtClean="0"/>
              <a:t>120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090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141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90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46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07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559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0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954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73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484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853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79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E08B8-E61E-4ED7-B9AC-874B6C992B6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FE7AC-3335-44BC-8628-8F0211D68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4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057" y="1856722"/>
            <a:ext cx="113751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Совещание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«О предоставлении Министерством общего 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профессионального образования Свердловской области государственных услуг по лицензированию 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effectLst/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государственной аккредитации образовательной деятельности в электронной форме»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84638"/>
            <a:ext cx="12192000" cy="1692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0612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rgbClr val="0196C9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057400" y="274616"/>
            <a:ext cx="716869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900" b="0" i="0" u="none" strike="noStrike" cap="none" normalizeH="0" baseline="0" dirty="0" smtClean="0">
                <a:ln>
                  <a:noFill/>
                </a:ln>
                <a:effectLst/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Министерство общего и профессионального образования Свердловской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954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026" y="127382"/>
            <a:ext cx="11924157" cy="47917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</a:t>
            </a:r>
            <a:r>
              <a:rPr lang="ru-RU" sz="24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ответном сообщении будет направлена ссылка на ИС АКНДПП, логин и пароль</a:t>
            </a: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70" y="606554"/>
            <a:ext cx="12094030" cy="622401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Добрый день!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В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соответствии с заявкой направляем Вам логин и пароль для доступа к порталу личного кабинета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ИС АКНДПП.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Пароль при необходимости измените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2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Логин</a:t>
            </a:r>
            <a:r>
              <a:rPr lang="ru-RU" sz="18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: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6601-</a:t>
            </a:r>
            <a:r>
              <a:rPr lang="en-US" sz="1800" b="1" dirty="0" err="1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Petrov</a:t>
            </a:r>
            <a:r>
              <a:rPr lang="en-US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-PP</a:t>
            </a:r>
            <a:endParaRPr lang="ru-RU" sz="18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Пароль</a:t>
            </a:r>
            <a:r>
              <a:rPr lang="ru-RU" sz="18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: </a:t>
            </a:r>
            <a:r>
              <a:rPr lang="en-US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111</a:t>
            </a:r>
            <a:endParaRPr lang="ru-RU" sz="18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Ссылка </a:t>
            </a:r>
            <a:r>
              <a:rPr lang="ru-RU" sz="18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ИС АКНДПП: </a:t>
            </a:r>
            <a:r>
              <a:rPr lang="ru-RU" sz="1800" b="1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http://aknd.obrnadzor.gov.ru</a:t>
            </a:r>
            <a:r>
              <a:rPr lang="ru-RU" sz="18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 </a:t>
            </a:r>
            <a:endParaRPr lang="ru-RU" sz="18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2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Перед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созданием заявлений рекомендуем ознакомиться с инструкциями для использования личного кабинета пользователя, размещенными в разделе «Портал» (</a:t>
            </a:r>
            <a:r>
              <a:rPr lang="ru-RU" sz="1400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http://aknd.obrnadzor.gov.ru/Portal.aspx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), а также </a:t>
            </a:r>
            <a:r>
              <a:rPr lang="ru-RU" sz="14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 кратким видео уроком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по работе в личном кабинете системы «Подача заявления через ЕПГУ» </a:t>
            </a:r>
            <a:r>
              <a:rPr lang="ru-RU" sz="1400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https://www.youtube.com/watch?v=3YB0OIfh9B0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Напоминаем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, что заявление и прилагаемые документы, предоставляемые в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электронной форме,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должны быть подписаны электронной подписью заявителя, выданной в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удостоверяющем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центре из списка аккредитованных удостоверяющих центров, прошедших тестирование соответствия выдаваемых квалифицированных сертификатов ключей проверки электронных подписей, согласно техническим требованиям к сертификатам ключей проверки электронных подписей поставщиков сведений в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федеральные  и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государственные информационные системы Федеральной службы по надзору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в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сфере образования и науки (далее – Рособрнадзор). </a:t>
            </a:r>
            <a:endParaRPr lang="ru-RU" sz="14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Информация о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таких удостоверяющих центрах размещена на официальном сайте </a:t>
            </a:r>
            <a:r>
              <a:rPr lang="ru-RU" sz="1400" dirty="0" err="1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Рособрнадзора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: http://obrnadzor.gov.ru/ru/about/information_systems/uc/about/index.php.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Получить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консультацию по вопросам подачи заявления о предоставлении государственной услуги по лицензированию и (или) государственной аккредитации образовательной деятельности и прилагаемых к нему документов в электронной форме можно у специалиста отдела лицензирования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и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государственной аккредитации Шапошниковой Юлии Сергеевны (</a:t>
            </a:r>
            <a:r>
              <a:rPr lang="ru-RU" sz="1400" dirty="0" err="1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каб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№ 109, тел. (343) 312-00-04 (доб. 177), электронная почта </a:t>
            </a:r>
            <a:r>
              <a:rPr lang="ru-RU" sz="1400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u.shaposhnikova@egov66.ru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По </a:t>
            </a:r>
            <a:r>
              <a:rPr lang="ru-RU" sz="14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вопросам работы системы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(технические вопросы) необходимо обращаться в службу технической поддержки ИС АКНДПП: телефон: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                   8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(800) 301-34-36 (по будням с </a:t>
            </a:r>
            <a:r>
              <a:rPr lang="ru-RU" sz="1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09:00 до </a:t>
            </a:r>
            <a:r>
              <a:rPr lang="ru-RU" sz="1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17:00 по московскому времени);  Единое окно для обращений: </a:t>
            </a:r>
            <a:r>
              <a:rPr lang="ru-RU" sz="1400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http://</a:t>
            </a:r>
            <a:r>
              <a:rPr lang="ru-RU" sz="1400" u="sng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www.fioco.ru/servicedesk.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970" y="1295400"/>
            <a:ext cx="5780315" cy="117565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01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0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06233" y="1941128"/>
            <a:ext cx="4933950" cy="45243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тавим «Флаг» (галочку      ) в пустом квадрате в полях ознакомления с документом              и подтверждения подписания.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Проверяем вставлен ли в компьютер носитель с электронной подписью (в случае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записи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электронной подписи на внешнем носителе).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6. Выбираем сертификат.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7. </a:t>
            </a:r>
            <a:r>
              <a:rPr lang="ru-RU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Нажимаем «Подписать документ».</a:t>
            </a:r>
          </a:p>
          <a:p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После успешного подписания появится информация,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том что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документы подписаны, 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 заявление будет направлено в Министерство.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Проверить сведения о поступлении  заявления в орган  можно в разделе «Дела в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аккредитующем органе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или позвонить по номеру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8 343 312 000 4 (доб. 177, 176).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635" t="26651" r="97440" b="71541"/>
          <a:stretch/>
        </p:blipFill>
        <p:spPr bwMode="auto">
          <a:xfrm>
            <a:off x="9950471" y="2021410"/>
            <a:ext cx="258888" cy="2686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1621" t="24400" r="97237" b="73804"/>
          <a:stretch/>
        </p:blipFill>
        <p:spPr bwMode="auto">
          <a:xfrm>
            <a:off x="11328970" y="1957811"/>
            <a:ext cx="395774" cy="3179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7263" y="3406889"/>
            <a:ext cx="3780067" cy="39275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263" y="3951150"/>
            <a:ext cx="5475515" cy="17292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7263" y="4518932"/>
            <a:ext cx="980913" cy="31824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0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584" y="2185416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Информация о ходе рассмотрения заявления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14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64008"/>
            <a:ext cx="12192000" cy="679399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8457184" y="4671060"/>
            <a:ext cx="375920" cy="3629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891170" y="1387432"/>
            <a:ext cx="1491342" cy="23948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06472" y="1992889"/>
            <a:ext cx="1833807" cy="2157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21224" y="1861457"/>
            <a:ext cx="6007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«Дела в 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аккредитующем органе» и переходим в соответствующий подраздел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008" y="80647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5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820" y="2706685"/>
            <a:ext cx="9520475" cy="27628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65411" y="2885685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81650" y="4606023"/>
            <a:ext cx="6049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       «Просмотреть»                в том заявлении, ход рассмотрения которого нас интересует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8457184" y="4671060"/>
            <a:ext cx="375920" cy="3629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04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49583" y="1777264"/>
            <a:ext cx="788561" cy="27854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26299" y="2892867"/>
            <a:ext cx="4005453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на текст «Уведомления» и переходим в соответствующую вкладку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80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439" y="2768212"/>
            <a:ext cx="7760437" cy="2696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84801" y="2940557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80743" y="3937581"/>
            <a:ext cx="6593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Нажимаем кнопку      «Просмотреть»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5513832" y="4003894"/>
            <a:ext cx="353159" cy="3290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4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22373" y="2606774"/>
            <a:ext cx="1436913" cy="42114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91374" y="3178629"/>
            <a:ext cx="4796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Нажимаем кнопку         «Скачать» </a:t>
            </a:r>
          </a:p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 скачиваем файл уведомления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40671" t="36152" r="58099" b="61724"/>
          <a:stretch/>
        </p:blipFill>
        <p:spPr bwMode="auto">
          <a:xfrm flipH="1">
            <a:off x="10085108" y="3303814"/>
            <a:ext cx="334098" cy="317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4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62100" y="4100975"/>
            <a:ext cx="75910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Чтобы подгрузить исправленные и (или) отсутствующие документы:  </a:t>
            </a:r>
          </a:p>
          <a:p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на </a:t>
            </a:r>
            <a:r>
              <a:rPr lang="ru-RU" sz="20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текст «</a:t>
            </a:r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Документы к заявлению» и переходим                       в соответствующую вкладку </a:t>
            </a:r>
            <a:endParaRPr lang="ru-RU" sz="20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2100" y="1768033"/>
            <a:ext cx="1071372" cy="33946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97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86800" y="1544473"/>
            <a:ext cx="3298370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«Добавить»                и загружаем документы таким же образом, как и при формировании заявления (92 – 95 слайды). Имя файла рекомендуем формировать            с указанием даты заполнения</a:t>
            </a:r>
            <a:r>
              <a:rPr lang="ru-RU" sz="1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  <a:endParaRPr lang="ru-RU" sz="16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Например: Заявление от 15.05.2019</a:t>
            </a:r>
            <a:r>
              <a:rPr lang="en-US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.pdf</a:t>
            </a:r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3914" y="490315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ообщаем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отдел лицензирования и государственной аккредитации по телефону 8 343 312 000 4 (177, 176)                      или на  электронную почту: </a:t>
            </a:r>
            <a:r>
              <a:rPr lang="en-US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u.shaposhnikova@egov66.ru, u.garipova@egov66.ru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с темой сообщения: «Представление исправленных и (или) недостающих документов через ЛК ИС АКНДПП».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8859" y="2068197"/>
            <a:ext cx="783770" cy="21780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17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904" y="2194560"/>
            <a:ext cx="10881360" cy="270662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Уведомления</a:t>
            </a:r>
            <a:b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 аккредитации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0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7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60120" y="4197096"/>
            <a:ext cx="11112137" cy="18880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Переходим по ссылке, указанной в электронном сообщении.</a:t>
            </a: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Вводим логин и пароль.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Нажимаем кнопку «Войти».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1229" y="2667000"/>
            <a:ext cx="2329542" cy="38100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468085"/>
            <a:ext cx="3995057" cy="2830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20543" y="3048000"/>
            <a:ext cx="740228" cy="38099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2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64008"/>
            <a:ext cx="12192000" cy="679399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254496" y="1387432"/>
            <a:ext cx="1353312" cy="24934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4176" y="2139193"/>
            <a:ext cx="1833807" cy="2157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21224" y="1861457"/>
            <a:ext cx="6007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«Уведомления по аккредитации» и переходим в соответствующий подраздел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822862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13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80743" y="3937581"/>
            <a:ext cx="6593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Нажимаем кнопку      «Просмотреть» 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440" y="2479193"/>
            <a:ext cx="7760437" cy="2696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57861" y="2703628"/>
            <a:ext cx="286616" cy="21945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5513832" y="4003894"/>
            <a:ext cx="353159" cy="3290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1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22373" y="2606774"/>
            <a:ext cx="1436913" cy="42114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91374" y="3178629"/>
            <a:ext cx="4796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Нажимаем кнопку         «Скачать» </a:t>
            </a:r>
          </a:p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 скачиваем файл уведомления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40671" t="36152" r="58099" b="61724"/>
          <a:stretch/>
        </p:blipFill>
        <p:spPr bwMode="auto">
          <a:xfrm flipH="1">
            <a:off x="10085108" y="3303814"/>
            <a:ext cx="334098" cy="317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5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904" y="2194560"/>
            <a:ext cx="10881360" cy="270662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Информация </a:t>
            </a:r>
            <a:b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выданных свидетельствах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2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64008"/>
            <a:ext cx="12192000" cy="679399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534656" y="1378288"/>
            <a:ext cx="1353312" cy="24934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4176" y="2322073"/>
            <a:ext cx="1833807" cy="2157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21224" y="1861457"/>
            <a:ext cx="6007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«Выданные 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свидетельства» и переходим в соответствующий подраздел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841248"/>
            <a:ext cx="11832336" cy="210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4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283" y="2545254"/>
            <a:ext cx="11963653" cy="22537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90645" y="2731550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24150" y="4229785"/>
            <a:ext cx="69410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кнопку        «Просмотреть»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        в том свидетельстве, информация о котором                          нас интересует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5550408" y="4322775"/>
            <a:ext cx="356615" cy="3321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2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75" t="-4800" r="-375" b="4800"/>
          <a:stretch/>
        </p:blipFill>
        <p:spPr>
          <a:xfrm>
            <a:off x="0" y="-329184"/>
            <a:ext cx="12237720" cy="7187184"/>
          </a:xfrm>
          <a:prstGeom prst="rect">
            <a:avLst/>
          </a:prstGeom>
        </p:spPr>
      </p:pic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63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" y="2103120"/>
            <a:ext cx="11640312" cy="217627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Раздел «АДМИНИСТРИРОВАНИЕ»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29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7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07592" y="4352544"/>
            <a:ext cx="6821423" cy="17325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Нажимаем кнопку «Администрирование»</a:t>
            </a:r>
          </a:p>
          <a:p>
            <a:pPr marL="0" indent="0" algn="ctr">
              <a:buNone/>
            </a:pPr>
            <a:endParaRPr lang="ru-RU" sz="28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18228" y="1738224"/>
            <a:ext cx="1839685" cy="75111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97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940296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6200000">
            <a:off x="100803" y="2730828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804672" y="4474792"/>
            <a:ext cx="6872478" cy="8438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Нажимаем кнопку       «Редактирование»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1006" t="47004" r="97580" b="50560"/>
          <a:stretch/>
        </p:blipFill>
        <p:spPr bwMode="auto">
          <a:xfrm>
            <a:off x="4053840" y="4474792"/>
            <a:ext cx="563880" cy="5178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7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5686" y="2624328"/>
            <a:ext cx="11756571" cy="34607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Разделы личного кабинета: 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Лицензирование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– процессы по лицензированию образовательной деятельности;</a:t>
            </a:r>
          </a:p>
          <a:p>
            <a:endParaRPr lang="ru-RU" sz="2400" dirty="0" smtClean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Аккредитация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– процессы по государственной аккредитации образовательной деятельности;</a:t>
            </a:r>
          </a:p>
          <a:p>
            <a:endParaRPr lang="ru-RU" sz="2400" dirty="0" smtClean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Администрирование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– изменение учетных данных пользователя.</a:t>
            </a: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18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1728216" y="4785688"/>
            <a:ext cx="6872478" cy="8438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Редактируем учетные данные.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Нажимаем кнопку «Сохранить».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572768"/>
            <a:ext cx="731520" cy="25285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120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3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040" y="1802028"/>
            <a:ext cx="11777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 </a:t>
            </a:r>
            <a:r>
              <a:rPr lang="ru-RU" sz="36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вопросам работы системы </a:t>
            </a:r>
            <a:r>
              <a:rPr lang="ru-RU" sz="36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необходимо </a:t>
            </a:r>
            <a:r>
              <a:rPr lang="ru-RU" sz="36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обращаться </a:t>
            </a:r>
            <a:r>
              <a:rPr lang="ru-RU" sz="36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в службу </a:t>
            </a:r>
            <a:r>
              <a:rPr lang="ru-RU" sz="36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технической поддержки ИС АКНДПП: </a:t>
            </a:r>
            <a:endParaRPr lang="ru-RU" sz="36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телефон</a:t>
            </a:r>
            <a:r>
              <a:rPr lang="ru-RU" sz="3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: </a:t>
            </a:r>
            <a:r>
              <a:rPr lang="ru-RU" sz="3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 </a:t>
            </a:r>
            <a:r>
              <a:rPr lang="ru-RU" sz="3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(800) 301-34-36 </a:t>
            </a:r>
            <a:endParaRPr lang="ru-RU" sz="36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3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sz="3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(</a:t>
            </a:r>
            <a:r>
              <a:rPr lang="ru-RU" sz="3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 будням с 09:00 до 17:00 по московскому времени);  </a:t>
            </a:r>
            <a:endParaRPr lang="ru-RU" sz="36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Единое </a:t>
            </a:r>
            <a:r>
              <a:rPr lang="ru-RU" sz="3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окно для обращений: </a:t>
            </a:r>
            <a:r>
              <a:rPr lang="ru-RU" sz="3600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http://www.fioco.ru/servicedesk.</a:t>
            </a:r>
            <a:endParaRPr lang="ru-RU" sz="3600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121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94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744" y="2103120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Раздел «ЛИЦЕНЗИРОВАНИЕ»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32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7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07593" y="4352544"/>
            <a:ext cx="6437376" cy="17325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Нажимаем кнопку «Лицензирование»</a:t>
            </a:r>
          </a:p>
          <a:p>
            <a:pPr marL="0" indent="0" algn="ctr">
              <a:buNone/>
            </a:pPr>
            <a:endParaRPr lang="ru-RU" sz="28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6972" y="1741714"/>
            <a:ext cx="1839685" cy="75111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52929" y="1825625"/>
            <a:ext cx="9219328" cy="4259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Меню раздела: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Дистанционная подача документов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подать заявление                          на получение государственной услуги по лицензированию;</a:t>
            </a:r>
          </a:p>
          <a:p>
            <a:endParaRPr lang="ru-RU" sz="2400" dirty="0" smtClean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Дела в лицензирующем органе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следить за ходам рассмотрения заявления, получать уведомления, направлять исправленные документы;</a:t>
            </a:r>
          </a:p>
          <a:p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Выданные лицензии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информация о выданных лицензиях.</a:t>
            </a:r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08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856" y="1133856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Подача заявления </a:t>
            </a:r>
            <a:b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лицензирование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243584" y="4157472"/>
            <a:ext cx="9747504" cy="235915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примере лицензирования образовательных программ, 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 указанных в приложении к лицензии</a:t>
            </a:r>
            <a:endParaRPr lang="ru-RU" sz="4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28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9854" y="4101737"/>
            <a:ext cx="9687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текст «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Дистанционная подача документов»</a:t>
            </a:r>
          </a:p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и переходим в соответствующий подраздел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23658" y="1338943"/>
            <a:ext cx="1491342" cy="23948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429" y="1741715"/>
            <a:ext cx="1817914" cy="25037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1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969264" y="4636008"/>
            <a:ext cx="5522976" cy="1156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«Добавить»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776755"/>
            <a:ext cx="1034143" cy="26874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67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0" y="4645152"/>
            <a:ext cx="12192000" cy="18562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Начинаем процесс формирования заявления.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</a:t>
            </a: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Общие сведения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»: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Заполняем графу «Тип заявления», в раскрывающемся списке выбираем нужный тип и нажимаем на него (можно выбрать только один тип)</a:t>
            </a:r>
          </a:p>
        </p:txBody>
      </p:sp>
      <p:sp>
        <p:nvSpPr>
          <p:cNvPr id="6" name="Стрелка вправо 5"/>
          <p:cNvSpPr/>
          <p:nvPr/>
        </p:nvSpPr>
        <p:spPr>
          <a:xfrm rot="9384101">
            <a:off x="7581177" y="3110445"/>
            <a:ext cx="241321" cy="25477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93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35280"/>
            <a:ext cx="10670370" cy="1320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Для получения государственной услуги </a:t>
            </a:r>
            <a:b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электронной форме необходимо:</a:t>
            </a:r>
            <a:endParaRPr lang="ru-RU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229" y="2160589"/>
            <a:ext cx="11517085" cy="4534125"/>
          </a:xfrm>
        </p:spPr>
        <p:txBody>
          <a:bodyPr>
            <a:noAutofit/>
          </a:bodyPr>
          <a:lstStyle/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наличие электронной </a:t>
            </a:r>
            <a:r>
              <a:rPr lang="ru-RU" sz="2400" b="1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подписи</a:t>
            </a:r>
            <a:r>
              <a:rPr lang="ru-RU" sz="24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выданной </a:t>
            </a:r>
            <a:r>
              <a:rPr lang="ru-RU" sz="24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</a:t>
            </a:r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удостоверяющем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центре из списка аккредитованных удостоверяющих центров, прошедших тестирование соответствия выдаваемых квалифицированных сертификатов ключей проверки электронных подписей, согласно техническим требованиям к сертификатам ключей проверки электронных подписей поставщиков сведений в федеральные и государственные информационные системы Федеральной службы по надзору в сфере образования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и науки (</a:t>
            </a:r>
            <a:r>
              <a:rPr lang="ru-RU" sz="24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далее – </a:t>
            </a:r>
            <a:r>
              <a:rPr lang="ru-RU" sz="2400" dirty="0" err="1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Рособрнадзор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наличие доступа к порталу личного кабинета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образовательной организации Информационной системы, обеспечивающей автоматизацию контроля и надзора                 за полнотой и качеством осуществления органами исполнительной власти субъектов Российской Федерации переданных полномочий Российской Федерации в сфере образования и полномочия Российской Федерации по подтверждению документов  об ученых степенях и ученых званиях (далее – </a:t>
            </a:r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ИС АКНДПП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14858" y="6492875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4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622228" y="4928616"/>
            <a:ext cx="10947544" cy="612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«Сохранить»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541183"/>
            <a:ext cx="740229" cy="33620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59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000"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833" y="3702005"/>
            <a:ext cx="1143001" cy="2503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22371" y="3689812"/>
            <a:ext cx="2876877" cy="116477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80646"/>
            <a:ext cx="1045029" cy="3281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8202168" y="2267711"/>
            <a:ext cx="3693499" cy="2795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Заполняем графу «Причины обращения»,</a:t>
            </a:r>
            <a:r>
              <a:rPr lang="en-US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             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раскрывающемся списке выбираем нужную причину и нажимаем на нее (можно выбрать более одной причины)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5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1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7845552" y="3548744"/>
            <a:ext cx="4019005" cy="240332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В графе «Необходимо выдать новую лицензию»                 в раскрывающемся списке выбираем «Да» или «Нет»                  в зависимости от того, будет ли переоформляться бланк лицензии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626" y="4014216"/>
            <a:ext cx="1646599" cy="21945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22224" y="4014217"/>
            <a:ext cx="883048" cy="64922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62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 txBox="1">
            <a:spLocks/>
          </p:cNvSpPr>
          <p:nvPr/>
        </p:nvSpPr>
        <p:spPr>
          <a:xfrm>
            <a:off x="8752114" y="2460171"/>
            <a:ext cx="3320142" cy="3624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4036" y="3819146"/>
            <a:ext cx="1730756" cy="29071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25417" y="3819146"/>
            <a:ext cx="1273631" cy="2907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6200000">
            <a:off x="4976916" y="4116503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8238744" y="2612572"/>
            <a:ext cx="3985912" cy="17051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В графе «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ведения               о текущей лицензии» нажимаем кнопку  «Выбрать»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41017" t="55264" r="57703" b="42781"/>
          <a:stretch/>
        </p:blipFill>
        <p:spPr bwMode="auto">
          <a:xfrm>
            <a:off x="11183766" y="3471274"/>
            <a:ext cx="401900" cy="3478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8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0865" y="2130553"/>
            <a:ext cx="11673767" cy="3383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240865" y="4249855"/>
            <a:ext cx="11381159" cy="126448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6. Выбираем сведения о лицензии со статусом «Действует», нажимаем кнопку        «Выбрать»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2372" t="44160" r="96206" b="53546"/>
          <a:stretch/>
        </p:blipFill>
        <p:spPr bwMode="auto">
          <a:xfrm>
            <a:off x="1401318" y="4620440"/>
            <a:ext cx="592074" cy="5233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трелка вправо 4"/>
          <p:cNvSpPr/>
          <p:nvPr/>
        </p:nvSpPr>
        <p:spPr>
          <a:xfrm rot="16200000">
            <a:off x="234227" y="2410786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7818120" y="4032504"/>
            <a:ext cx="3766456" cy="221546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«Заявители </a:t>
            </a:r>
            <a:r>
              <a:rPr lang="ru-RU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лицензирование»: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на текст «Заявители на лицензирование»                     и переходим во вкладку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6113" y="2072858"/>
            <a:ext cx="1415141" cy="37555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04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6200000">
            <a:off x="63548" y="3542030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804672" y="4474792"/>
            <a:ext cx="6872478" cy="8438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      «Редактирование»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1006" t="47004" r="97580" b="50560"/>
          <a:stretch/>
        </p:blipFill>
        <p:spPr bwMode="auto">
          <a:xfrm>
            <a:off x="4008120" y="4474792"/>
            <a:ext cx="563880" cy="5178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9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5278265" y="2016578"/>
            <a:ext cx="6087727" cy="62962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В графе «Переоформляемые (ликвидируемые) приложения нажимаем кнопку «Выбрать»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967" y="2033921"/>
            <a:ext cx="1729402" cy="20127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967" y="2245743"/>
            <a:ext cx="605367" cy="17779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7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4171" y="1888671"/>
            <a:ext cx="168729" cy="18505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02729" y="2269671"/>
            <a:ext cx="625928" cy="21136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104776" y="3770947"/>
            <a:ext cx="11982450" cy="101060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Выбираем приложение, поставив «Флаг» (галочку      ) в пустом       квадрате, нажимаем кнопку «Применить»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1621" t="24400" r="97237" b="73804"/>
          <a:stretch/>
        </p:blipFill>
        <p:spPr bwMode="auto">
          <a:xfrm>
            <a:off x="10276328" y="3761708"/>
            <a:ext cx="525780" cy="4876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2"/>
          <a:srcRect l="1635" t="26651" r="97440" b="71541"/>
          <a:stretch/>
        </p:blipFill>
        <p:spPr bwMode="auto">
          <a:xfrm>
            <a:off x="8234553" y="3770947"/>
            <a:ext cx="415671" cy="4876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93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7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0" y="6041362"/>
            <a:ext cx="12192000" cy="8166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Проверяем сведения о заявителе, в случае необходимости заменяем актуальными сведениями.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«Лицензируемые услуги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переходим  в соответствующую вкладку.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7334" y="1599687"/>
            <a:ext cx="914400" cy="17745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89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56" y="600456"/>
            <a:ext cx="10689336" cy="11003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Проверить наличие электронной подписи:</a:t>
            </a:r>
            <a:endParaRPr lang="ru-RU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057" y="2160589"/>
            <a:ext cx="11691257" cy="3880773"/>
          </a:xfrm>
        </p:spPr>
        <p:txBody>
          <a:bodyPr>
            <a:noAutofit/>
          </a:bodyPr>
          <a:lstStyle/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</a:t>
            </a:r>
            <a:r>
              <a:rPr lang="ru-RU" sz="32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становить в каких удостоверяющих центрах были выданы электронные подписи, имеющиеся в организации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</a:t>
            </a:r>
            <a:r>
              <a:rPr lang="ru-RU" sz="32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роверить наличие выявленных удостоверяющих  центров                в списке Рособрнадзора на сайте в подразделе </a:t>
            </a:r>
            <a:r>
              <a:rPr lang="ru-RU" sz="32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«Удостоверяющий центр» раздела «Информационные ресурсы</a:t>
            </a:r>
            <a:r>
              <a:rPr lang="ru-RU" sz="32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(http</a:t>
            </a:r>
            <a:r>
              <a:rPr lang="ru-RU" sz="3200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://</a:t>
            </a:r>
            <a:r>
              <a:rPr lang="ru-RU" sz="32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obrnadzor.gov.ru/ru/about/information_systems/uc/about/index.php)</a:t>
            </a:r>
          </a:p>
        </p:txBody>
      </p:sp>
      <p:sp>
        <p:nvSpPr>
          <p:cNvPr id="10" name="Номер слайда 5"/>
          <p:cNvSpPr txBox="1">
            <a:spLocks/>
          </p:cNvSpPr>
          <p:nvPr/>
        </p:nvSpPr>
        <p:spPr>
          <a:xfrm>
            <a:off x="10814858" y="649287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55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-104775"/>
            <a:ext cx="12192000" cy="702945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6071616" y="2378189"/>
            <a:ext cx="5994980" cy="403013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7. В графе «Лицензированные уровни образования» нажимаем кнопку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«Выбрать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выбираем  уровень или вид образования, подвид дополнительного образования который необходим.</a:t>
            </a:r>
          </a:p>
          <a:p>
            <a:pPr marL="0" indent="0" algn="just">
              <a:buNone/>
            </a:pP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ВНИМАНИЕ!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Графа «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Лицензированные образовательные программы» заполняется только в случае, если заявляются программы среднего профессионального образования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1" y="2610306"/>
            <a:ext cx="749300" cy="24719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4300" y="4217313"/>
            <a:ext cx="2382763" cy="2321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4300" y="2378189"/>
            <a:ext cx="2382763" cy="2321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50" y="67826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37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-416" b="4444"/>
          <a:stretch/>
        </p:blipFill>
        <p:spPr>
          <a:xfrm>
            <a:off x="0" y="-28575"/>
            <a:ext cx="12192000" cy="6886575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5239512" y="2728362"/>
            <a:ext cx="6608805" cy="237095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предлагаемом перечне находим и выбираем, поставив «Флаг» (галочку       ) в пустом        квадрате, уровень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или вид образования, подвид дополнительного образования и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нажимаем кнопку «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рименить»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28138" y="6383215"/>
            <a:ext cx="789354" cy="2292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0371" y="4401456"/>
            <a:ext cx="3741058" cy="23585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635" t="26651" r="97440" b="71541"/>
          <a:stretch/>
        </p:blipFill>
        <p:spPr bwMode="auto">
          <a:xfrm>
            <a:off x="11105060" y="3052233"/>
            <a:ext cx="444924" cy="4539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1621" t="24400" r="97237" b="73804"/>
          <a:stretch/>
        </p:blipFill>
        <p:spPr bwMode="auto">
          <a:xfrm>
            <a:off x="6851226" y="3414712"/>
            <a:ext cx="458469" cy="4091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3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 txBox="1">
            <a:spLocks/>
          </p:cNvSpPr>
          <p:nvPr/>
        </p:nvSpPr>
        <p:spPr>
          <a:xfrm>
            <a:off x="6876288" y="2609323"/>
            <a:ext cx="5188034" cy="163349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9.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текст «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Адреса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мест осуществления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образовательной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деятельности» и переходим в соответствующую вкладку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7400" y="1828401"/>
            <a:ext cx="2449286" cy="2205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11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2344" y="4704060"/>
            <a:ext cx="983660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10. Нажимаем кнопку        «Редактировать»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1511" y="3143250"/>
            <a:ext cx="2991889" cy="2349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74872" y="3331718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006" t="47004" r="97580" b="50560"/>
          <a:stretch/>
        </p:blipFill>
        <p:spPr bwMode="auto">
          <a:xfrm>
            <a:off x="4255947" y="4791067"/>
            <a:ext cx="483693" cy="4438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66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796401" y="5937211"/>
            <a:ext cx="9936600" cy="4270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11. Заполняем графы «Общие сведения» и «Детализация адреса»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5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205862" y="5886345"/>
            <a:ext cx="11231636" cy="56333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12. Нажимаем кнопку «Сохранить»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545445"/>
            <a:ext cx="677334" cy="31993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9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7913" y="2392680"/>
            <a:ext cx="746108" cy="27736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0" y="3996003"/>
            <a:ext cx="11942064" cy="227554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13. Нажимаем кнопку «Сохранить».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ВНИМАНИЕ!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случае лицензирования нового адреса нажмите «Добавить» и внесите сведения об адресе как было показано ранее (34 и 35 слайды).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580" y="1574140"/>
            <a:ext cx="693420" cy="26380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63887" y="1592580"/>
            <a:ext cx="579120" cy="22098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0624" y="4211606"/>
            <a:ext cx="483717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14. Нажимаем кнопку «Назад»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0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29542" y="2142067"/>
            <a:ext cx="1836058" cy="27940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3192" y="4001294"/>
            <a:ext cx="11276293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«Документы заявления по лицензированию»:</a:t>
            </a:r>
          </a:p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на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текст «Документы заявления по лицензированию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переходим                 в соответствующую вкладку.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5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49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247468" y="2478731"/>
            <a:ext cx="467630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В предлагаемом перечне документов находим нужный документ и нажимаем кнопку  «Редактировать»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4946" y="3715801"/>
            <a:ext cx="1390587" cy="2127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1006" t="47004" r="97580" b="50560"/>
          <a:stretch/>
        </p:blipFill>
        <p:spPr bwMode="auto">
          <a:xfrm>
            <a:off x="9822942" y="2989159"/>
            <a:ext cx="369570" cy="3341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Стрелка вправо 5"/>
          <p:cNvSpPr/>
          <p:nvPr/>
        </p:nvSpPr>
        <p:spPr>
          <a:xfrm rot="16200000">
            <a:off x="48480" y="3899771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-1" y="2"/>
            <a:ext cx="9482329" cy="6661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Проверка </a:t>
            </a:r>
            <a:r>
              <a:rPr lang="ru-RU" sz="2800" b="1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удостоверяющего центра: </a:t>
            </a:r>
            <a:endParaRPr lang="ru-RU" sz="28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56" r="210" b="22774"/>
          <a:stretch/>
        </p:blipFill>
        <p:spPr>
          <a:xfrm>
            <a:off x="-10886" y="621792"/>
            <a:ext cx="12202886" cy="62417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8677" y="1287949"/>
            <a:ext cx="11725275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14858" y="6492875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7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78024" y="3577139"/>
            <a:ext cx="844339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В графе «Статус документа» в раскрывающемся списке выбираем «Электронный»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775" y="2081214"/>
            <a:ext cx="1057274" cy="17621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96557" y="2081214"/>
            <a:ext cx="2142418" cy="54950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54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544" y="3429000"/>
            <a:ext cx="120082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В графе «Документ (путь к файлу)» нажимаем кнопку        и загружаем документ.</a:t>
            </a:r>
          </a:p>
          <a:p>
            <a:pPr algn="just"/>
            <a:endParaRPr lang="ru-RU" dirty="0" smtClean="0">
              <a:solidFill>
                <a:schemeClr val="accent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ВНИМАНИЕ!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карточку одного документа можно загрузить только один Файл.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Рекомендуется предоставлять документы в отсканированном виде в формате .</a:t>
            </a:r>
            <a:r>
              <a:rPr lang="en-US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pdf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 случае, если нет возможности отсканировать многостраничный документ в один файл, рекомендуем загружать в систему заархивированную папку.</a:t>
            </a:r>
          </a:p>
          <a:p>
            <a:pPr algn="just"/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Например. У Вас отсутствует возможность отсканировать 3 страницы заявления в один файл в формате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  <a:r>
              <a:rPr lang="en-US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pdf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Вы можете отсканировать заявление, сохранив каждую страницу отдельно, то есть получить 3 файла, затем создать папку с этими     3 файлами и заархивировать её, затем загрузить  в систему как единый файл.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268" y="2411152"/>
            <a:ext cx="1181182" cy="27489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16792" y="2259888"/>
            <a:ext cx="813435" cy="42616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40650" t="33899" r="58080" b="63854"/>
          <a:stretch/>
        </p:blipFill>
        <p:spPr bwMode="auto">
          <a:xfrm>
            <a:off x="5695243" y="3448975"/>
            <a:ext cx="352425" cy="3073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0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200" y="1600199"/>
            <a:ext cx="676275" cy="23812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17904" y="3804612"/>
            <a:ext cx="7452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Нажимаем кнопку «Сохранить»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24000" y="1609725"/>
            <a:ext cx="504825" cy="2095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11828" y="3740604"/>
            <a:ext cx="5340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6.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кнопку «Назад»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37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7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74002" y="2478732"/>
            <a:ext cx="2722925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7. В случае если                          в предложенном системой перечне отсутствует документ, который необходимо загрузить, нажимаем кнопку «Добавить»</a:t>
            </a:r>
          </a:p>
          <a:p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218" y="2540001"/>
            <a:ext cx="794657" cy="2794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3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722"/>
          <a:stretch/>
        </p:blipFill>
        <p:spPr>
          <a:xfrm>
            <a:off x="-37412" y="9525"/>
            <a:ext cx="1222941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003" y="1819276"/>
            <a:ext cx="1040322" cy="2095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20985" y="1728700"/>
            <a:ext cx="1084489" cy="57558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4818774" y="1997425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" y="3465963"/>
            <a:ext cx="970869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8. В графе «Тип документа» нажимаем кнопку         «Выбрать»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41017" t="55264" r="57703" b="42781"/>
          <a:stretch/>
        </p:blipFill>
        <p:spPr bwMode="auto">
          <a:xfrm>
            <a:off x="6825958" y="3542627"/>
            <a:ext cx="523532" cy="3693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5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2977" y="1496675"/>
            <a:ext cx="716673" cy="24639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4172" y="4481165"/>
            <a:ext cx="1589314" cy="5381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234747" y="4756885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19951" y="2055813"/>
            <a:ext cx="443865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9.Из предлагаемого перечня  выбираем необходимый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ип документа и нажимаем кнопку          «Выбрать»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или нажимаем кнопку «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Фильтр»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2372" t="44160" r="96206" b="53546"/>
          <a:stretch/>
        </p:blipFill>
        <p:spPr bwMode="auto">
          <a:xfrm>
            <a:off x="8018988" y="2655977"/>
            <a:ext cx="415289" cy="3365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76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81925" y="2055813"/>
            <a:ext cx="3876676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10.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графу «Название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вводим наименование документа нажимаем кнопку «Применить».</a:t>
            </a:r>
          </a:p>
          <a:p>
            <a:pPr algn="just"/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Если вы затрудняетесь в определении типа документа, рекомендуем вам выбирать тип документа «Дополнительные документы».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3440" y="1746738"/>
            <a:ext cx="6876945" cy="24032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24475" y="2055814"/>
            <a:ext cx="776559" cy="27781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2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39" b="44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035143" y="2055813"/>
            <a:ext cx="26234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11. Выбираем статус документа и загружаем файл, нажимаем кнопку «Сохранить» (подробнее 40-41 слайды)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25" y="1570267"/>
            <a:ext cx="752475" cy="26805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2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7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62225" y="1581151"/>
            <a:ext cx="542926" cy="2476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81075" y="4100975"/>
            <a:ext cx="9896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12. Нажимаем кнопку «Назад»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0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90" r="-1339" b="21058"/>
          <a:stretch/>
        </p:blipFill>
        <p:spPr>
          <a:xfrm>
            <a:off x="-1" y="1316609"/>
            <a:ext cx="12377057" cy="55825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" y="1902435"/>
            <a:ext cx="11725275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9"/>
          <p:cNvSpPr txBox="1">
            <a:spLocks/>
          </p:cNvSpPr>
          <p:nvPr/>
        </p:nvSpPr>
        <p:spPr>
          <a:xfrm>
            <a:off x="-1" y="118871"/>
            <a:ext cx="12024361" cy="1190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Находим текст </a:t>
            </a:r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</a:t>
            </a:r>
            <a:r>
              <a:rPr lang="ru-RU" sz="1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Список аккредитованных удостоверяющих центров прошедших тестирование соответствия выдаваемых квалифицированных сертификатов ключей проверки электронных подписей согласно техническим требованиям к сертификатам ключей проверки электронных подписей поставщиков сведений в федеральные и государственные информационные системы Федеральной службы по надзору в сфере образования и </a:t>
            </a:r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науки» </a:t>
            </a:r>
            <a:r>
              <a:rPr lang="ru-RU" sz="16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 нажимаем на него</a:t>
            </a:r>
            <a:endParaRPr lang="ru-RU" sz="1600" b="1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sz="1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0910" y="3089502"/>
            <a:ext cx="7357382" cy="95760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79975" y="6490749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3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23029" y="1562298"/>
            <a:ext cx="631179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13. Удаляем из списка документы, которые не предоставляем (не загружали в систему), нажимаем кнопку             «Удалить»</a:t>
            </a:r>
          </a:p>
          <a:p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78336" y="5734050"/>
            <a:ext cx="613664" cy="48169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11571697" y="5866345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96202" t="45998" r="2207" b="51076"/>
          <a:stretch/>
        </p:blipFill>
        <p:spPr bwMode="auto">
          <a:xfrm>
            <a:off x="10153650" y="1845734"/>
            <a:ext cx="480822" cy="4603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07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0471" y="5522217"/>
            <a:ext cx="10150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«Отправить документы на проверку»: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на текст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«Отправить документы на проверку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переходим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соответствующую вкладку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61063" y="2137013"/>
            <a:ext cx="1477737" cy="27622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8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799" y="4128747"/>
            <a:ext cx="11049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Заполняем данные контактного лица.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Нажимаем на кнопку «Подписать и отправить документы».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334625" y="3752851"/>
            <a:ext cx="1752600" cy="2857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7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727"/>
          <a:stretch/>
        </p:blipFill>
        <p:spPr>
          <a:xfrm>
            <a:off x="0" y="129438"/>
            <a:ext cx="12192000" cy="68767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32903" y="2067240"/>
            <a:ext cx="4959097" cy="45243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тавим «Флаг» (галочку      ) в пустом квадрате в полях ознакомления с документом              и подтверждения подписания.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Проверяем вставлен ли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компьютер носитель с электронной подписью (в случае записи электронной подписи на внешнем носителе).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Выбираем сертификат.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«Подписать документ».</a:t>
            </a:r>
          </a:p>
          <a:p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После успешного подписания появится информация, что документы подписаны, 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 заявление будет направлено в Министерство.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Проверить сведения о поступлении  заявления в орган  можно в разделе «Дела в лицензирующем органе» или позвонить по номеру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8 343 312 000 4 (доб. 177, 176).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0458" y="3556947"/>
            <a:ext cx="3780067" cy="39275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6249" y="4662033"/>
            <a:ext cx="908051" cy="2592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263" y="4087926"/>
            <a:ext cx="5475515" cy="17292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1635" t="26651" r="97440" b="71541"/>
          <a:stretch/>
        </p:blipFill>
        <p:spPr bwMode="auto">
          <a:xfrm>
            <a:off x="10014479" y="2149535"/>
            <a:ext cx="258888" cy="2686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/>
          <a:srcRect l="1621" t="24400" r="97237" b="73804"/>
          <a:stretch/>
        </p:blipFill>
        <p:spPr bwMode="auto">
          <a:xfrm>
            <a:off x="11353800" y="2116879"/>
            <a:ext cx="395774" cy="3179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57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332720" cy="145075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При работе по формированию заявления необходимо учитывать следующее:</a:t>
            </a:r>
            <a:endParaRPr lang="ru-RU" b="1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10478346" cy="3880773"/>
          </a:xfrm>
        </p:spPr>
        <p:txBody>
          <a:bodyPr>
            <a:normAutofit/>
          </a:bodyPr>
          <a:lstStyle/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документы, поступившие </a:t>
            </a:r>
            <a:r>
              <a:rPr lang="ru-RU" sz="24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 подписанными </a:t>
            </a: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электронной подписью                        не регистрируются и не проверяются, а возвращаются заявителю на доработку с просьбой произвести подписание документов 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система позволяет сохранить заявление на любом этапе и автоматически присваивает заявлению статус «Черновик» </a:t>
            </a:r>
          </a:p>
          <a:p>
            <a:pPr algn="just"/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30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584" y="2185416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Информация о ходе рассмотрения заявления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58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21224" y="1861457"/>
            <a:ext cx="6007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«Дела в лицензирующем органе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переходим в соответствующий подраздел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22690" y="1329799"/>
            <a:ext cx="1491342" cy="23948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0625" y="1952027"/>
            <a:ext cx="1783080" cy="21510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57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735"/>
          <a:stretch/>
        </p:blipFill>
        <p:spPr>
          <a:xfrm>
            <a:off x="0" y="-65830"/>
            <a:ext cx="12192000" cy="692383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47472" y="2236389"/>
            <a:ext cx="1444752" cy="1985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36428" y="2236389"/>
            <a:ext cx="1539240" cy="1985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78780" y="2236389"/>
            <a:ext cx="1234440" cy="1985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34962" y="2259870"/>
            <a:ext cx="1435608" cy="1985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592312" y="2233341"/>
            <a:ext cx="1011552" cy="1985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656292" y="2233340"/>
            <a:ext cx="2148840" cy="1985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0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8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81650" y="4606023"/>
            <a:ext cx="6049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       «Просмотреть»                в том заявлении, ход рассмотрения которого нас интересует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1525" y="2933700"/>
            <a:ext cx="9520475" cy="27628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40181" y="3160268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937" t="35090" r="97394" b="62246"/>
          <a:stretch/>
        </p:blipFill>
        <p:spPr bwMode="auto">
          <a:xfrm>
            <a:off x="8457184" y="4671060"/>
            <a:ext cx="375920" cy="3629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15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34275" y="3423219"/>
            <a:ext cx="3822573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на текст «Уведомление заявителя» и переходим в соответствующую вкладку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58343" y="1765869"/>
            <a:ext cx="1197428" cy="27962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5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12" r="7188" b="47362"/>
          <a:stretch/>
        </p:blipFill>
        <p:spPr>
          <a:xfrm>
            <a:off x="-1" y="1792225"/>
            <a:ext cx="12192000" cy="50657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242" y="2626066"/>
            <a:ext cx="11690985" cy="2202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9"/>
          <p:cNvSpPr txBox="1">
            <a:spLocks/>
          </p:cNvSpPr>
          <p:nvPr/>
        </p:nvSpPr>
        <p:spPr>
          <a:xfrm>
            <a:off x="-1" y="1"/>
            <a:ext cx="11777473" cy="1700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появившемся перечне удостоверяющих центров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ищем центр, который выдал Вам электронную подпись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Если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в списке такой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центр есть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, значит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электронная подпись подойдет для работы в ИС АКНДПП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</a:p>
          <a:p>
            <a:pPr algn="just"/>
            <a:endParaRPr lang="ru-RU" sz="1800" dirty="0" smtClean="0">
              <a:solidFill>
                <a:schemeClr val="accent2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ВНИМАНИЕ! 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Для работы в ИС АКНДПП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 подходит </a:t>
            </a:r>
            <a:r>
              <a:rPr lang="ru-RU" sz="18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электронная 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подпись, выданная для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подписания сведений в федеральной информационной системе </a:t>
            </a:r>
            <a:r>
              <a:rPr lang="ru-RU" sz="1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«Федеральный реестр 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сведений о </a:t>
            </a:r>
            <a:r>
              <a:rPr lang="ru-RU" sz="1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документах об образовании 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                и </a:t>
            </a:r>
            <a:r>
              <a:rPr lang="ru-RU" sz="1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(или) о квалификации, документах об обучении 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</a:t>
            </a:r>
            <a:r>
              <a:rPr lang="ru-RU" sz="18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ФИС «ФРДО»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).</a:t>
            </a:r>
            <a:endParaRPr lang="ru-RU" sz="18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24097" y="3680165"/>
            <a:ext cx="8264271" cy="305896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4515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279087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439" y="2768212"/>
            <a:ext cx="7760437" cy="2696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40181" y="2980293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80743" y="3937581"/>
            <a:ext cx="6593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Нажимаем кнопку      «Просмотреть»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5531965" y="4024344"/>
            <a:ext cx="298450" cy="281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1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9246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91374" y="3178629"/>
            <a:ext cx="4796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5. Нажимаем кнопку         «Скачать» </a:t>
            </a:r>
          </a:p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 скачиваем файл уведомления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22373" y="2451326"/>
            <a:ext cx="1436913" cy="42114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40671" t="36152" r="58099" b="61724"/>
          <a:stretch/>
        </p:blipFill>
        <p:spPr bwMode="auto">
          <a:xfrm flipH="1">
            <a:off x="10085108" y="3303814"/>
            <a:ext cx="334098" cy="317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87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62100" y="4100975"/>
            <a:ext cx="75910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Чтобы подгрузить исправленные и (или) отсутствующие документы:  </a:t>
            </a:r>
          </a:p>
          <a:p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на </a:t>
            </a:r>
            <a:r>
              <a:rPr lang="ru-RU" sz="20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текст «Документы </a:t>
            </a:r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заявления по </a:t>
            </a:r>
            <a:r>
              <a:rPr lang="ru-RU" sz="20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лицензированию</a:t>
            </a:r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переходим в соответствующую вкладку </a:t>
            </a:r>
            <a:endParaRPr lang="ru-RU" sz="20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07773" y="1800225"/>
            <a:ext cx="1835602" cy="25558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1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86800" y="1544473"/>
            <a:ext cx="3298370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«Добавить» и загружаем документы таким же образом, как и при формировании заявления (слайды 39 – 49). Имя файла рекомендуем формировать            с указанием даты заполнения</a:t>
            </a:r>
            <a:r>
              <a:rPr lang="ru-RU" sz="16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  <a:endParaRPr lang="ru-RU" sz="16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Например: Заявление от 15.05.2019</a:t>
            </a:r>
            <a:r>
              <a:rPr lang="en-US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.pdf</a:t>
            </a:r>
            <a:r>
              <a:rPr lang="ru-RU" sz="16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3914" y="490315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ообщаем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отдел лицензирования и государственной аккредитации по телефону 8 343 312 000 4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(доб. 177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, 176)                      или на  электронную почту: </a:t>
            </a:r>
            <a:r>
              <a:rPr lang="en-US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u.shaposhnikova@egov66.ru, u.garipova@egov66.ru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с темой сообщения: «Представление исправленных и (или) недостающих документов через ЛК ИС АКНДПП».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8859" y="2068197"/>
            <a:ext cx="783770" cy="21780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136" y="2194560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Информация </a:t>
            </a:r>
            <a:b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выданных лицензиях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445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21224" y="1861457"/>
            <a:ext cx="6007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«Выданные лицензии» и переходим </a:t>
            </a:r>
          </a:p>
          <a:p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соответствующий подраздел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58025" y="1320273"/>
            <a:ext cx="1009650" cy="25135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0625" y="2104427"/>
            <a:ext cx="1783080" cy="21510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5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449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24150" y="4229785"/>
            <a:ext cx="69410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кнопку        «Просмотреть»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        в той лицензии, информация о которой                          нас интересует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937" t="35090" r="97394" b="62246"/>
          <a:stretch/>
        </p:blipFill>
        <p:spPr bwMode="auto">
          <a:xfrm>
            <a:off x="5550408" y="4322775"/>
            <a:ext cx="356615" cy="3321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418" y="2160590"/>
            <a:ext cx="11412681" cy="1676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-6638" y="2334890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42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74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5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744" y="2103120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Раздел </a:t>
            </a:r>
            <a:b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«АККРЕДИТАЦИЯ»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05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7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07593" y="4352544"/>
            <a:ext cx="6437376" cy="17325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Нажимаем кнопку «Аккредитация»</a:t>
            </a:r>
          </a:p>
          <a:p>
            <a:pPr marL="0" indent="0" algn="ctr">
              <a:buNone/>
            </a:pPr>
            <a:endParaRPr lang="ru-RU" sz="28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791" y="1711656"/>
            <a:ext cx="1645921" cy="74459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04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" name="Rectangle 37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40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9" name="Схема 48"/>
          <p:cNvGraphicFramePr/>
          <p:nvPr>
            <p:extLst>
              <p:ext uri="{D42A27DB-BD31-4B8C-83A1-F6EECF244321}">
                <p14:modId xmlns:p14="http://schemas.microsoft.com/office/powerpoint/2010/main" val="4128432948"/>
              </p:ext>
            </p:extLst>
          </p:nvPr>
        </p:nvGraphicFramePr>
        <p:xfrm>
          <a:off x="76200" y="-1"/>
          <a:ext cx="12115800" cy="6749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84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2359152" y="1825625"/>
            <a:ext cx="9832848" cy="5032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Меню раздела: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4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Дистанционная подача документов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подать заявление                          на получение государственной услуги по государственной аккредитации;</a:t>
            </a:r>
          </a:p>
          <a:p>
            <a:r>
              <a:rPr lang="ru-RU" sz="2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Дела в аккредитующем органе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следить за ходам рассмотрения заявления, получать уведомления, направлять исправленные документы;</a:t>
            </a:r>
          </a:p>
          <a:p>
            <a:r>
              <a:rPr lang="ru-RU" sz="2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Уведомления по аккредитации –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следить за ходам рассмотрения заявления, получать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уведомления;</a:t>
            </a:r>
            <a:endParaRPr lang="ru-RU" sz="2400" b="1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Выданные свидетельства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информация о выданных свидетельствах.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0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72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856" y="1133856"/>
            <a:ext cx="9747504" cy="235915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Подача заявления </a:t>
            </a:r>
            <a:b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государственную аккредитацию</a:t>
            </a:r>
            <a:endParaRPr lang="ru-RU" sz="66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243584" y="4157472"/>
            <a:ext cx="9747504" cy="235915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примере государственной аккредитации в отношении ранее 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 аккредитованных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44541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2359152" y="1825625"/>
            <a:ext cx="9832848" cy="5032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0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8986" y="1358730"/>
            <a:ext cx="1491342" cy="23948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3904" y="1759404"/>
            <a:ext cx="1833807" cy="2157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27576" y="33549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на текст «Дистанционная подача документов»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и переходим в соответствующий подраздел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69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969264" y="4636008"/>
            <a:ext cx="5522976" cy="1156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«Добавить»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776755"/>
            <a:ext cx="1034143" cy="26874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16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9384101">
            <a:off x="7050825" y="2945852"/>
            <a:ext cx="241321" cy="25477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0" y="4645152"/>
            <a:ext cx="12192000" cy="18562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Начинаем процесс формирования заявления.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</a:t>
            </a: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Общие сведения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»: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Заполняем графу «Тип заявления», в раскрывающемся списке выбираем нужный тип и нажимаем на него (можно выбрать только один тип)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8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541183"/>
            <a:ext cx="740229" cy="33620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622228" y="4928616"/>
            <a:ext cx="10947544" cy="612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«Сохранить»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89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 txBox="1">
            <a:spLocks/>
          </p:cNvSpPr>
          <p:nvPr/>
        </p:nvSpPr>
        <p:spPr>
          <a:xfrm>
            <a:off x="8202168" y="2267711"/>
            <a:ext cx="3693499" cy="2795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Заполняем графу «Причины обращения»,</a:t>
            </a:r>
            <a:r>
              <a:rPr lang="en-US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                                  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раскрывающемся списке выбираем нужную причину и нажимаем на нее (можно выбрать более одной причины)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92403" y="3299449"/>
            <a:ext cx="2876877" cy="116477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1825626"/>
            <a:ext cx="1005839" cy="23018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4121" y="3303813"/>
            <a:ext cx="1143001" cy="2503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4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8721" y="3777708"/>
            <a:ext cx="1730756" cy="29071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41169" y="3742369"/>
            <a:ext cx="1273631" cy="2907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2941831" y="4007934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8238744" y="2612572"/>
            <a:ext cx="3985912" cy="17051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В графе «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ведения               о текущей лицензии» нажимаем кнопку  «Выбрать»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41017" t="55264" r="57703" b="42781"/>
          <a:stretch/>
        </p:blipFill>
        <p:spPr bwMode="auto">
          <a:xfrm>
            <a:off x="11183766" y="3471274"/>
            <a:ext cx="401900" cy="3478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99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8569" y="3099817"/>
            <a:ext cx="11673767" cy="3383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241048" y="3331718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240865" y="4249855"/>
            <a:ext cx="11381159" cy="126448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Выбираем сведения о лицензии со статусом «Действует», нажимаем кнопку        «Выбрать»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2372" t="44160" r="96206" b="53546"/>
          <a:stretch/>
        </p:blipFill>
        <p:spPr bwMode="auto">
          <a:xfrm>
            <a:off x="1401318" y="4620440"/>
            <a:ext cx="592074" cy="5233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3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8238744" y="2612572"/>
            <a:ext cx="3985912" cy="17051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6. В графе «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ведения               о текущем свидетельстве» нажимаем кнопку  «Выбрать»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001" y="4265317"/>
            <a:ext cx="1730756" cy="29071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43887" y="4275738"/>
            <a:ext cx="1273631" cy="2907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2737248" y="4562674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41017" t="55264" r="57703" b="42781"/>
          <a:stretch/>
        </p:blipFill>
        <p:spPr bwMode="auto">
          <a:xfrm>
            <a:off x="10968228" y="3429000"/>
            <a:ext cx="401900" cy="3478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4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0654" y="1737360"/>
            <a:ext cx="10093314" cy="256249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Получение доступа к порталу личного кабинета образовательной организации ИС АКНДПП </a:t>
            </a:r>
            <a:b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(используя учетные данные)</a:t>
            </a:r>
            <a:endParaRPr lang="ru-RU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4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9116" y="2130199"/>
            <a:ext cx="11673767" cy="3383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240865" y="4249855"/>
            <a:ext cx="11838359" cy="126448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Выбираем сведения о свидетельстве со статусом «Действующее», нажимаем кнопку        «Выбрать»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2372" t="44160" r="96206" b="53546"/>
          <a:stretch/>
        </p:blipFill>
        <p:spPr bwMode="auto">
          <a:xfrm>
            <a:off x="3111246" y="4620440"/>
            <a:ext cx="592074" cy="5233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трелка вправо 4"/>
          <p:cNvSpPr/>
          <p:nvPr/>
        </p:nvSpPr>
        <p:spPr>
          <a:xfrm rot="16200000">
            <a:off x="241047" y="2371244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50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27432"/>
            <a:ext cx="12192000" cy="6830568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7818120" y="4032504"/>
            <a:ext cx="3766456" cy="221546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«Заявители»: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Нажимаем на текст «Заявители»                     и переходим во вкладку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05255" y="1825624"/>
            <a:ext cx="704089" cy="28663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07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6200000">
            <a:off x="120615" y="2691638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804672" y="4474792"/>
            <a:ext cx="6872478" cy="8438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Нажимаем кнопку       «Редактирование»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006" t="47004" r="97580" b="50560"/>
          <a:stretch/>
        </p:blipFill>
        <p:spPr bwMode="auto">
          <a:xfrm>
            <a:off x="4062984" y="4474792"/>
            <a:ext cx="563880" cy="5178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24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2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0" y="5733288"/>
            <a:ext cx="12192000" cy="7321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</a:t>
            </a:r>
            <a:r>
              <a:rPr lang="ru-RU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!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Общие сведения о заявителе формируются в соответствии с действующей лицензией и не подлежат редактированию. </a:t>
            </a:r>
          </a:p>
          <a:p>
            <a:pPr marL="0" indent="0">
              <a:buNone/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 текст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«Аккредитуемые услуги» и переходим  в соответствующую вкладку.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60798" y="1822450"/>
            <a:ext cx="1014306" cy="23018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30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6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6071616" y="2378189"/>
            <a:ext cx="5994980" cy="403013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4. В графе «Уровни образования» нажимаем кнопку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«Выбрать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и выбираем  уровень или вид образования, который необходим.</a:t>
            </a:r>
          </a:p>
          <a:p>
            <a:pPr marL="0" indent="0" algn="just">
              <a:buNone/>
            </a:pP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ВНИМАНИЕ!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Графа «УГС» (укрупненные группы специальностей)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заполняется 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случае, если заявляются программы среднего профессионального образования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" y="2788277"/>
            <a:ext cx="2382763" cy="23211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300" y="3039273"/>
            <a:ext cx="749300" cy="24719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9" y="3712465"/>
            <a:ext cx="2382764" cy="27058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03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3355848" y="3940950"/>
            <a:ext cx="6608805" cy="237095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предлагаемом перечне находим и выбираем, поставив «Флаг» (галочку       ) в пустом        квадрате, уровень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или вид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образования и нажимаем кнопку «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рименить»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635" t="26651" r="97440" b="71541"/>
          <a:stretch/>
        </p:blipFill>
        <p:spPr bwMode="auto">
          <a:xfrm>
            <a:off x="9148244" y="4294167"/>
            <a:ext cx="444924" cy="4539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1621" t="24400" r="97237" b="73804"/>
          <a:stretch/>
        </p:blipFill>
        <p:spPr bwMode="auto">
          <a:xfrm>
            <a:off x="4903554" y="4748086"/>
            <a:ext cx="458469" cy="4091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1226" y="2816376"/>
            <a:ext cx="6415605" cy="3474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76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7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6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6281928" y="3200400"/>
            <a:ext cx="5784668" cy="275234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Для заполнения вкладки «Аккредитуемые услуги» можно также воспользоваться кнопкой «Заполнить данными из лицензии».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После нажатия данной кнопки появиться информация обо все уровнях ,видах образования, указанных в действующей лицензии.</a:t>
            </a:r>
            <a:endParaRPr lang="ru-RU" sz="2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36708" y="2478024"/>
            <a:ext cx="1741932" cy="27269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6296136" y="3596716"/>
            <a:ext cx="5280168" cy="145991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Уровни, виды образования, которые не требуется аккредитовать можно удалить, нажав кнопку </a:t>
            </a:r>
          </a:p>
          <a:p>
            <a:pPr marL="0" indent="0">
              <a:buNone/>
            </a:pPr>
            <a:r>
              <a:rPr lang="ru-RU" sz="20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7. Нажимаем кнопку «Сохранить»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52" y="1516964"/>
            <a:ext cx="768096" cy="3474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11682949" y="3800091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96202" t="45998" r="2207" b="51076"/>
          <a:stretch/>
        </p:blipFill>
        <p:spPr bwMode="auto">
          <a:xfrm>
            <a:off x="7949946" y="4151376"/>
            <a:ext cx="361950" cy="3749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78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88364" y="1591056"/>
            <a:ext cx="614172" cy="23456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6236208" y="3215757"/>
            <a:ext cx="5188034" cy="48134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кнопку «Назад»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33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949" t="19194" r="27313" b="25790"/>
          <a:stretch/>
        </p:blipFill>
        <p:spPr>
          <a:xfrm>
            <a:off x="245384" y="1456523"/>
            <a:ext cx="5981767" cy="4162503"/>
          </a:xfrm>
          <a:prstGeom prst="rect">
            <a:avLst/>
          </a:prstGeom>
        </p:spPr>
      </p:pic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8667" t="20934" r="27099" b="21867"/>
          <a:stretch/>
        </p:blipFill>
        <p:spPr>
          <a:xfrm>
            <a:off x="6227151" y="1456524"/>
            <a:ext cx="5722673" cy="4162503"/>
          </a:xfrm>
          <a:prstGeom prst="rect">
            <a:avLst/>
          </a:prstGeom>
        </p:spPr>
      </p:pic>
      <p:sp>
        <p:nvSpPr>
          <p:cNvPr id="6" name="Заголовок 9"/>
          <p:cNvSpPr txBox="1">
            <a:spLocks/>
          </p:cNvSpPr>
          <p:nvPr/>
        </p:nvSpPr>
        <p:spPr>
          <a:xfrm>
            <a:off x="-1" y="0"/>
            <a:ext cx="12140183" cy="1456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AutoNum type="arabicPeriod"/>
            </a:pP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Направить в Отдел лицензирования и государственной аккредитации на электронную почту: u.shaposhnikova@egov66.ru</a:t>
            </a:r>
            <a:r>
              <a:rPr lang="ru-RU" sz="1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или u.</a:t>
            </a:r>
            <a:r>
              <a:rPr lang="en-US" sz="1800" dirty="0" err="1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garipova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@egov66.ru</a:t>
            </a:r>
            <a:r>
              <a:rPr lang="en-US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заявку для получения доступа в ИС АКНДПП</a:t>
            </a:r>
          </a:p>
          <a:p>
            <a:pPr algn="just"/>
            <a:endParaRPr lang="ru-RU" sz="1800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ВНИМАНИЕ!</a:t>
            </a:r>
            <a:r>
              <a:rPr lang="ru-RU" sz="1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Право использования логина и пароля для работы в личном кабинете в ИС АКНДПП должно быть закреплено внутренним документом образовательной организации (например приказом).</a:t>
            </a:r>
          </a:p>
        </p:txBody>
      </p:sp>
      <p:sp>
        <p:nvSpPr>
          <p:cNvPr id="9" name="Заголовок 9"/>
          <p:cNvSpPr txBox="1">
            <a:spLocks/>
          </p:cNvSpPr>
          <p:nvPr/>
        </p:nvSpPr>
        <p:spPr>
          <a:xfrm>
            <a:off x="245384" y="1461781"/>
            <a:ext cx="2078736" cy="360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rgbClr val="0070C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Форма</a:t>
            </a:r>
            <a:endParaRPr lang="ru-RU" sz="1800" b="1" dirty="0">
              <a:solidFill>
                <a:srgbClr val="0070C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Заголовок 9"/>
          <p:cNvSpPr txBox="1">
            <a:spLocks/>
          </p:cNvSpPr>
          <p:nvPr/>
        </p:nvSpPr>
        <p:spPr>
          <a:xfrm>
            <a:off x="6833616" y="1456524"/>
            <a:ext cx="2078736" cy="360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Образец</a:t>
            </a:r>
            <a:endParaRPr lang="ru-RU" sz="1800" b="1" dirty="0">
              <a:solidFill>
                <a:srgbClr val="FF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70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9144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3192" y="4001294"/>
            <a:ext cx="11276293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«Документы к заявлению»:</a:t>
            </a:r>
          </a:p>
          <a:p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на </a:t>
            </a: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текст «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Документы к заявлению» и переходим в соответствующую вкладку.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90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63624" y="1821244"/>
            <a:ext cx="1106424" cy="23456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6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2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362" y="2055813"/>
            <a:ext cx="794657" cy="2794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274002" y="2478732"/>
            <a:ext cx="2722925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Нажимаем кнопку «Добавить»</a:t>
            </a:r>
          </a:p>
          <a:p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91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8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16200000">
            <a:off x="4857769" y="2310927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541" y="2055813"/>
            <a:ext cx="1084489" cy="57558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9915" y="2094738"/>
            <a:ext cx="1040322" cy="2095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" y="3465963"/>
            <a:ext cx="970869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</a:t>
            </a:r>
            <a:r>
              <a:rPr lang="ru-RU" sz="2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 графе «Тип документа» нажимаем кнопку         «Выбрать»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41017" t="55264" r="57703" b="42781"/>
          <a:stretch/>
        </p:blipFill>
        <p:spPr bwMode="auto">
          <a:xfrm>
            <a:off x="6825958" y="3542627"/>
            <a:ext cx="523532" cy="3693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92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5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2977" y="1496675"/>
            <a:ext cx="716673" cy="24639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976" y="2100131"/>
            <a:ext cx="7013079" cy="39618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249182" y="2399029"/>
            <a:ext cx="207843" cy="19456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75704" y="3136392"/>
            <a:ext cx="484632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4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 предлагаемого перечня  выбираем необходимый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ип документа и нажимаем кнопку          «Выбрать»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или нажимаем кнопку «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Фильтр»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2372" t="44160" r="96206" b="53546"/>
          <a:stretch/>
        </p:blipFill>
        <p:spPr bwMode="auto">
          <a:xfrm>
            <a:off x="7598364" y="3703320"/>
            <a:ext cx="415289" cy="3697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93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60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5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81925" y="2055813"/>
            <a:ext cx="3876676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5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графу «Название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 вводим наименование документа нажимаем кнопку «Применить».</a:t>
            </a:r>
          </a:p>
          <a:p>
            <a:pPr algn="just"/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Если вы затрудняетесь в определении типа документа, то рекомендуется выбирать тип документа «Дополнительные документы».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3440" y="1746738"/>
            <a:ext cx="6876945" cy="24032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24475" y="2055814"/>
            <a:ext cx="776559" cy="27781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94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9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0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208" y="2489864"/>
            <a:ext cx="1181182" cy="27489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98504" y="2372242"/>
            <a:ext cx="813435" cy="42616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44" y="3429000"/>
            <a:ext cx="120082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6. В графе «Документ (путь к файлу)» нажимаем кнопку        и загружаем документ.</a:t>
            </a:r>
          </a:p>
          <a:p>
            <a:pPr algn="just"/>
            <a:endParaRPr lang="ru-RU" b="1" dirty="0" smtClean="0">
              <a:solidFill>
                <a:srgbClr val="FF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ВНИМАНИЕ</a:t>
            </a:r>
            <a:r>
              <a:rPr lang="ru-RU" b="1" dirty="0">
                <a:solidFill>
                  <a:srgbClr val="FF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!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карточку одного документа можно загрузить только один Файл.</a:t>
            </a:r>
          </a:p>
          <a:p>
            <a:pPr algn="just"/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Рекомендуется предоставлять документы в отсканированном виде в формате .</a:t>
            </a:r>
            <a:r>
              <a:rPr lang="en-US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pdf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 случае, если нет возможности отсканировать многостраничный документ в один файл, рекомендуем загружать в систему заархивированную папку.</a:t>
            </a:r>
          </a:p>
          <a:p>
            <a:pPr algn="just"/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algn="just"/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Например. У Вас отсутствует возможность отсканировать 3 страницы заявления в один файл в формате .</a:t>
            </a:r>
            <a:r>
              <a:rPr lang="en-US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pdf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Вы можете отсканировать заявление, сохранив каждую страницу отдельно, то есть получить 3 файла, затем создать папку с этими     3 файлами и заархивировать её, затем загрузить  в систему как единый файл.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40650" t="33899" r="58080" b="63854"/>
          <a:stretch/>
        </p:blipFill>
        <p:spPr bwMode="auto">
          <a:xfrm>
            <a:off x="5695243" y="3448975"/>
            <a:ext cx="352425" cy="3073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95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7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17904" y="3804612"/>
            <a:ext cx="7452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7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Нажимаем кнопку «Сохранить»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200" y="1600199"/>
            <a:ext cx="676275" cy="23812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96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6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93848" y="1616075"/>
            <a:ext cx="504825" cy="2095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20388" y="4618428"/>
            <a:ext cx="5340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. </a:t>
            </a:r>
            <a:r>
              <a:rPr lang="ru-RU" sz="2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sz="28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кнопку «Назад»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97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8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9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2303" y="1825625"/>
            <a:ext cx="1115025" cy="23018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4662681"/>
            <a:ext cx="10150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Вкладка «Отправить документы»: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1.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ажимаем на текст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«Отправить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документы» и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переходим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соответствующую вкладку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98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14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334625" y="3752851"/>
            <a:ext cx="1752600" cy="2857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799" y="4128747"/>
            <a:ext cx="11049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2. Заполняем данные контактного лица.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3. Нажимаем на кнопку «Подписать и отправить заявление».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28158" y="6465443"/>
            <a:ext cx="1312025" cy="36512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99</a:t>
            </a:r>
            <a:endParaRPr lang="ru-RU" sz="2000" b="1" dirty="0">
              <a:solidFill>
                <a:schemeClr val="tx1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76199"/>
            <a:ext cx="11782425" cy="185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4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1273</TotalTime>
  <Words>2924</Words>
  <Application>Microsoft Office PowerPoint</Application>
  <PresentationFormat>Широкоэкранный</PresentationFormat>
  <Paragraphs>363</Paragraphs>
  <Slides>121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121</vt:i4>
      </vt:variant>
    </vt:vector>
  </HeadingPairs>
  <TitlesOfParts>
    <vt:vector size="128" baseType="lpstr">
      <vt:lpstr>Arial</vt:lpstr>
      <vt:lpstr>Calibri</vt:lpstr>
      <vt:lpstr>Calibri Light</vt:lpstr>
      <vt:lpstr>Liberation Serif</vt:lpstr>
      <vt:lpstr>Times New Roman</vt:lpstr>
      <vt:lpstr>Wingdings</vt:lpstr>
      <vt:lpstr>Тема Office</vt:lpstr>
      <vt:lpstr>Презентация PowerPoint</vt:lpstr>
      <vt:lpstr>Для получения государственной услуги  в электронной форме необходимо:</vt:lpstr>
      <vt:lpstr>Проверить наличие электронной подписи:</vt:lpstr>
      <vt:lpstr>Проверка удостоверяющего центра: </vt:lpstr>
      <vt:lpstr>Презентация PowerPoint</vt:lpstr>
      <vt:lpstr>Презентация PowerPoint</vt:lpstr>
      <vt:lpstr>Презентация PowerPoint</vt:lpstr>
      <vt:lpstr>Получение доступа к порталу личного кабинета образовательной организации ИС АКНДПП  (используя учетные данные)</vt:lpstr>
      <vt:lpstr>Презентация PowerPoint</vt:lpstr>
      <vt:lpstr>2. В ответном сообщении будет направлена ссылка на ИС АКНДПП, логин и пароль</vt:lpstr>
      <vt:lpstr>Презентация PowerPoint</vt:lpstr>
      <vt:lpstr>Презентация PowerPoint</vt:lpstr>
      <vt:lpstr>Раздел «ЛИЦЕНЗИРОВАНИЕ»</vt:lpstr>
      <vt:lpstr>Презентация PowerPoint</vt:lpstr>
      <vt:lpstr>Презентация PowerPoint</vt:lpstr>
      <vt:lpstr>Подача заявления  на лицензирование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работе по формированию заявления необходимо учитывать следующее:</vt:lpstr>
      <vt:lpstr>Информация о ходе рассмотрения заявления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Информация  о выданных лицензиях</vt:lpstr>
      <vt:lpstr>Презентация PowerPoint</vt:lpstr>
      <vt:lpstr>Презентация PowerPoint</vt:lpstr>
      <vt:lpstr>Презентация PowerPoint</vt:lpstr>
      <vt:lpstr>Раздел  «АККРЕДИТАЦИЯ»</vt:lpstr>
      <vt:lpstr>Презентация PowerPoint</vt:lpstr>
      <vt:lpstr>Презентация PowerPoint</vt:lpstr>
      <vt:lpstr>Подача заявления  на государственную аккредитацию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Информация о ходе рассмотрения заявления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Уведомления по аккредитации</vt:lpstr>
      <vt:lpstr>Презентация PowerPoint</vt:lpstr>
      <vt:lpstr>Презентация PowerPoint</vt:lpstr>
      <vt:lpstr>Презентация PowerPoint</vt:lpstr>
      <vt:lpstr>Информация  о выданных свидетельствах</vt:lpstr>
      <vt:lpstr>Презентация PowerPoint</vt:lpstr>
      <vt:lpstr>Презентация PowerPoint</vt:lpstr>
      <vt:lpstr>Презентация PowerPoint</vt:lpstr>
      <vt:lpstr>Раздел «АДМИНИСТРИРОВАНИЕ»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Сергеевна Шапошникова</dc:creator>
  <cp:lastModifiedBy>Юлия Сергеевна Шапошникова</cp:lastModifiedBy>
  <cp:revision>112</cp:revision>
  <dcterms:created xsi:type="dcterms:W3CDTF">2019-04-20T03:28:20Z</dcterms:created>
  <dcterms:modified xsi:type="dcterms:W3CDTF">2019-05-16T12:16:26Z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