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70" r:id="rId4"/>
    <p:sldId id="271" r:id="rId5"/>
    <p:sldId id="272" r:id="rId6"/>
    <p:sldId id="265" r:id="rId7"/>
    <p:sldId id="264" r:id="rId8"/>
    <p:sldId id="269" r:id="rId9"/>
    <p:sldId id="266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67" r:id="rId20"/>
    <p:sldId id="282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48" d="100"/>
          <a:sy n="48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231AD-9F68-462B-876A-B03B3908AE63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51E74-AAA9-4773-9BE3-140CDC687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3999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411F73-F952-4A32-9549-45F3F4BDCB7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1EBE47-8895-4C0A-87A2-B55FD95D3F2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ca.kiev.ua/wp-content/uploads/2016/04/CHto-takoe-initsiativa-370x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13176"/>
            <a:ext cx="2555776" cy="1844824"/>
          </a:xfrm>
          <a:prstGeom prst="rect">
            <a:avLst/>
          </a:prstGeom>
          <a:noFill/>
        </p:spPr>
      </p:pic>
      <p:pic>
        <p:nvPicPr>
          <p:cNvPr id="1031" name="Picture 7" descr="http://4.bp.blogspot.com/-6wz6i3gsGmQ/T-2Txs34gmI/AAAAAAAAAEA/U7IVSTnEF3k/w1200-h630-p-nu/Nigeria+Leader+till+d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5067" y="0"/>
            <a:ext cx="4988933" cy="22768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548680"/>
            <a:ext cx="853244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Практикум</a:t>
            </a:r>
            <a:endParaRPr lang="ru-RU" sz="5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 – ЛИДЕР: </a:t>
            </a:r>
          </a:p>
          <a:p>
            <a:r>
              <a:rPr lang="ru-RU" sz="6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стратегии успеха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</a:p>
          <a:p>
            <a:pPr algn="ctr"/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1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классов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Программа расчитана на 2 года (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составляет 52 часа, из которых в каждом классе (в 10-м и 11-м) реализуются по 26 часов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Занятия проводятся по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90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минут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Развитие у обучающихся 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</a:rPr>
              <a:t>лидерских качеств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</a:rPr>
              <a:t>организаторских способностей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, формирование активной гражданской позиции </a:t>
            </a: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ЗАДАНИЙ ДЛЯ УЧАЩИХСЯ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Я – лидер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Отличительные черты лидера от руководителя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Творческий проект в стиле коллаж «Портрет лидера»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навыков продуктивного взаимодействия в группе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основе творческой деятельности; знакомство с основными характеристиками лидера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листе ватмана каждая команда составляет коллаж на тему «Портрет лидера», работы защищаются публично.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Саморазвитие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Папка достижений. Подготовка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Упражнение «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Качества личности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 собственных  ресурсах и сильных сторонах личности</a:t>
            </a:r>
          </a:p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Отметь качества</a:t>
            </a:r>
            <a:r>
              <a:rPr lang="fr-FR" sz="2200" i="1" dirty="0" smtClean="0">
                <a:latin typeface="Times New Roman" pitchFamily="18" charset="0"/>
                <a:cs typeface="Times New Roman" pitchFamily="18" charset="0"/>
              </a:rPr>
              <a:t>, которые тебя </a:t>
            </a:r>
            <a:r>
              <a:rPr lang="fr-FR" sz="2200" i="1" dirty="0" smtClean="0">
                <a:latin typeface="Times New Roman" pitchFamily="18" charset="0"/>
                <a:cs typeface="Times New Roman" pitchFamily="18" charset="0"/>
              </a:rPr>
              <a:t>характеризуют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(предлагается список качеств личности)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200" i="1" dirty="0" smtClean="0">
                <a:latin typeface="Times New Roman" pitchFamily="18" charset="0"/>
                <a:cs typeface="Times New Roman" pitchFamily="18" charset="0"/>
              </a:rPr>
              <a:t>Каких качеств тебе не хватает?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Сильные стороны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Напиши 3-5 событий своей жизни, которыми ты можешь гордиться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Напиши 3-5 действий, которые ты можешь делать хорошо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i="1" dirty="0" smtClean="0">
                <a:latin typeface="Times New Roman" pitchFamily="18" charset="0"/>
                <a:cs typeface="Times New Roman" pitchFamily="18" charset="0"/>
              </a:rPr>
              <a:t>Что бы хотел изменить в себе?</a:t>
            </a: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малых группах обобщите сильные стороны участников и сделайте вывод на тему «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Папка достижений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группы».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Раздел «Навыки эффективной коммуникации»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Тема Способы эффективного общения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Упражнение «Я - высказывание»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/>
              <a:t>Цель: </a:t>
            </a:r>
            <a:r>
              <a:rPr lang="ru-RU" dirty="0" smtClean="0"/>
              <a:t>развитие навыков эффективной коммуникации и эффективного взаимодействия</a:t>
            </a:r>
          </a:p>
          <a:p>
            <a:r>
              <a:rPr lang="ru-RU" b="1" dirty="0" smtClean="0"/>
              <a:t>Задание:</a:t>
            </a:r>
            <a:r>
              <a:rPr lang="ru-RU" dirty="0" smtClean="0"/>
              <a:t> Построить диалог в парах, сформулировав ответ на заданную ситуацию с учетом «</a:t>
            </a:r>
            <a:r>
              <a:rPr lang="ru-RU" dirty="0" err="1" smtClean="0"/>
              <a:t>Я-высказывания</a:t>
            </a:r>
            <a:r>
              <a:rPr lang="ru-RU" dirty="0" smtClean="0"/>
              <a:t>»</a:t>
            </a:r>
          </a:p>
          <a:p>
            <a:pPr algn="ctr">
              <a:buNone/>
            </a:pPr>
            <a:r>
              <a:rPr lang="fr-FR" i="1" dirty="0" smtClean="0"/>
              <a:t>Примерные ситуации:</a:t>
            </a:r>
            <a:endParaRPr lang="ru-RU" dirty="0" smtClean="0"/>
          </a:p>
          <a:p>
            <a:pPr lvl="0"/>
            <a:r>
              <a:rPr lang="fr-FR" i="1" dirty="0" smtClean="0">
                <a:solidFill>
                  <a:srgbClr val="7030A0"/>
                </a:solidFill>
              </a:rPr>
              <a:t>Друг разговаривает с вами, а вы хотите уйти</a:t>
            </a:r>
            <a:r>
              <a:rPr lang="fr-FR" i="1" dirty="0" smtClean="0">
                <a:solidFill>
                  <a:srgbClr val="7030A0"/>
                </a:solidFill>
              </a:rPr>
              <a:t>.</a:t>
            </a:r>
            <a:endParaRPr lang="ru-RU" i="1" dirty="0" smtClean="0">
              <a:solidFill>
                <a:srgbClr val="7030A0"/>
              </a:solidFill>
            </a:endParaRPr>
          </a:p>
          <a:p>
            <a:pPr lvl="0"/>
            <a:r>
              <a:rPr lang="fr-FR" i="1" dirty="0" smtClean="0">
                <a:solidFill>
                  <a:srgbClr val="7030A0"/>
                </a:solidFill>
              </a:rPr>
              <a:t>Друг критикует вашу причёску.</a:t>
            </a:r>
            <a:endParaRPr lang="ru-RU" i="1" dirty="0" smtClean="0">
              <a:solidFill>
                <a:srgbClr val="7030A0"/>
              </a:solidFill>
            </a:endParaRPr>
          </a:p>
          <a:p>
            <a:pPr lvl="0"/>
            <a:r>
              <a:rPr lang="fr-FR" i="1" dirty="0" smtClean="0">
                <a:solidFill>
                  <a:srgbClr val="7030A0"/>
                </a:solidFill>
              </a:rPr>
              <a:t>Друг (подруга) просит вас одолжить вашу какую – либо дорогостоящую вещь, а вы считаете его человеком не аккуратным, безответственным</a:t>
            </a:r>
            <a:r>
              <a:rPr lang="fr-FR" dirty="0" smtClean="0"/>
              <a:t>.</a:t>
            </a:r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«Навыки эффективной коммуникации»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fr-F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Основы публичного выступления, ораторское искусство, культура речи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 «Публичное выступление»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навыков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коммуникации, публичных выступлени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презентаци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участникам предлагается выступить перед аудиторией с речью на одну из следующих тем: «Я – лидер», «Современный подросток и общество», «Счастливый человек - кто он?». «Я и мои друзья», «Портрет идеального вожатого», «Будущее России» Необходимо донести свою идею кратко, лаконично сформулировав мысли. Каждому лидеру дается 2 минуты.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«Навыки эффективной коммуникации»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Конфликты и пути их разрешения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Ролевая и</a:t>
            </a: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 Договор»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b="1" dirty="0" smtClean="0"/>
              <a:t>Цель:</a:t>
            </a:r>
            <a:r>
              <a:rPr lang="fr-FR" dirty="0" smtClean="0"/>
              <a:t> </a:t>
            </a:r>
            <a:r>
              <a:rPr lang="ru-RU" dirty="0" smtClean="0"/>
              <a:t>развитие навыков нивелирования конфликтов</a:t>
            </a:r>
            <a:r>
              <a:rPr lang="fr-FR" dirty="0" smtClean="0"/>
              <a:t>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fr-FR" dirty="0" smtClean="0"/>
              <a:t>Ситуация</a:t>
            </a:r>
            <a:r>
              <a:rPr lang="fr-FR" dirty="0" smtClean="0"/>
              <a:t>: </a:t>
            </a:r>
            <a:r>
              <a:rPr lang="fr-FR" b="1" i="1" dirty="0" smtClean="0">
                <a:solidFill>
                  <a:srgbClr val="7030A0"/>
                </a:solidFill>
              </a:rPr>
              <a:t>Педагог предлагает в один из выходных дней выехать со всем классом на экскурсию, но при одном условии, что поедут и несколько родителей. Родители отказываются. </a:t>
            </a:r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fr-FR" dirty="0" smtClean="0"/>
              <a:t>В данной ситуации различие интересов сторон может привести к конфликту. </a:t>
            </a:r>
            <a:endParaRPr lang="ru-RU" dirty="0" smtClean="0"/>
          </a:p>
          <a:p>
            <a:r>
              <a:rPr lang="fr-FR" b="1" u="sng" dirty="0" smtClean="0"/>
              <a:t>Задание</a:t>
            </a:r>
            <a:r>
              <a:rPr lang="fr-FR" u="sng" dirty="0" smtClean="0"/>
              <a:t>: </a:t>
            </a:r>
            <a:r>
              <a:rPr lang="ru-RU" u="sng" dirty="0" smtClean="0"/>
              <a:t>разделиться на три группы и </a:t>
            </a:r>
            <a:r>
              <a:rPr lang="fr-FR" u="sng" dirty="0" smtClean="0"/>
              <a:t>обсудить сложившуюся ситуацию с точки зрения представителей, чьи интересы </a:t>
            </a:r>
            <a:r>
              <a:rPr lang="ru-RU" u="sng" dirty="0" smtClean="0"/>
              <a:t>будете</a:t>
            </a:r>
            <a:r>
              <a:rPr lang="fr-FR" u="sng" dirty="0" smtClean="0"/>
              <a:t> представляе</a:t>
            </a:r>
            <a:r>
              <a:rPr lang="ru-RU" u="sng" dirty="0" err="1" smtClean="0"/>
              <a:t>ь</a:t>
            </a:r>
            <a:r>
              <a:rPr lang="fr-FR" u="sng" dirty="0" smtClean="0"/>
              <a:t>.</a:t>
            </a:r>
            <a:r>
              <a:rPr lang="fr-FR" dirty="0" smtClean="0"/>
              <a:t> Записать в 3 колонки таблицы интересы, проблемы, предложения той группы участников, которую представляете.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</a:t>
            </a:r>
            <a:r>
              <a:rPr lang="fr-FR" b="1" dirty="0" smtClean="0">
                <a:solidFill>
                  <a:srgbClr val="7030A0"/>
                </a:solidFill>
              </a:rPr>
              <a:t>Интересы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</a:t>
            </a:r>
            <a:r>
              <a:rPr lang="fr-FR" b="1" dirty="0" smtClean="0">
                <a:solidFill>
                  <a:srgbClr val="7030A0"/>
                </a:solidFill>
              </a:rPr>
              <a:t>Проблемы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    </a:t>
            </a:r>
            <a:r>
              <a:rPr lang="fr-FR" b="1" dirty="0" smtClean="0">
                <a:solidFill>
                  <a:srgbClr val="7030A0"/>
                </a:solidFill>
              </a:rPr>
              <a:t>Предложения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Ответить на вопросы:</a:t>
            </a:r>
          </a:p>
          <a:p>
            <a:pPr lvl="0"/>
            <a:r>
              <a:rPr lang="fr-FR" dirty="0" smtClean="0"/>
              <a:t>Как договориться всем участникам, исходя из своих интересов?</a:t>
            </a:r>
            <a:endParaRPr lang="ru-RU" dirty="0" smtClean="0"/>
          </a:p>
          <a:p>
            <a:pPr lvl="0"/>
            <a:r>
              <a:rPr lang="fr-FR" dirty="0" smtClean="0"/>
              <a:t>Что поможет достичь договоренности?</a:t>
            </a:r>
            <a:endParaRPr lang="ru-RU" dirty="0" smtClean="0"/>
          </a:p>
          <a:p>
            <a:pPr lvl="0"/>
            <a:r>
              <a:rPr lang="fr-FR" dirty="0" smtClean="0"/>
              <a:t>Что мешает?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pPr algn="ctr"/>
            <a:r>
              <a:rPr lang="fr-FR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fr-FR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результатов групповой работы или индивидуальной работы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обучающегося </a:t>
            </a:r>
            <a:r>
              <a:rPr lang="fr-FR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группе (вклад в общий результат)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692692"/>
          <a:ext cx="8892480" cy="2948179"/>
        </p:xfrm>
        <a:graphic>
          <a:graphicData uri="http://schemas.openxmlformats.org/drawingml/2006/table">
            <a:tbl>
              <a:tblPr/>
              <a:tblGrid>
                <a:gridCol w="6629195"/>
                <a:gridCol w="2263285"/>
              </a:tblGrid>
              <a:tr h="5896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Критерии оценки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Шкала оценивания в баллах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19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0       1       2         3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Понимание проблемы и донесение ее до других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Владение терминологией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Использование учебного материала в работе по теме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Продуктивность предложений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Обоснованность высказываний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Демонстрация заинтересованности в результативной работе группы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356994"/>
          <a:ext cx="9144000" cy="3581112"/>
        </p:xfrm>
        <a:graphic>
          <a:graphicData uri="http://schemas.openxmlformats.org/drawingml/2006/table">
            <a:tbl>
              <a:tblPr/>
              <a:tblGrid>
                <a:gridCol w="6678290"/>
                <a:gridCol w="2465710"/>
              </a:tblGrid>
              <a:tr h="298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Критерий самооценки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Шкала в баллах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0        1        2           3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69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Инициатива: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постановка вопросов по собственной инициативе,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выдвижение гипотез, самостоятельность в высказывании мнений,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69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Поддержка: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инициативы других, вовлечение в дискуссию других,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способствование созданию благоприятной обстановки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8417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Согласие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на участие в работе (активное или молчаливое)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69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Подчинение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пассивность в работе, подчинение группе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без внутреннего желания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69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Отвержение</a:t>
                      </a: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явный отказ от работы, критика ее,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противопоставление себя другим участникам.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1085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Суммарный балл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«Ораторское искусство»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fr-F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Речевые средства общения. Активное и пассивное слушание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«Продолжи сказку»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навыков организации сверстников, а также вербальной и невербальной коммуникации.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Инструкция для обучающихся: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каждой команде предоставляются образцы-карточки, на которых записаны начала сказок. Каждой команде необходимо закончить сюжетную линию сказки, включая новых персонажей и выполнить инсценировку. Условие: каждой команде необходимо как можно больше задействовать участников команды.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упражнения обучающимися: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обсуждении задаются вопросы: «Что помогло вам найти свое место в сказке? Какие трудности возникли, и как вы их преодолевали? Какие способы взаимодействия с другими участниками вы использовали? Удалось ли кому-то, не нарушая правил общения, достаточно легко справиться с трудностями? Что вам понравилось / не понравилось при работе со сказкой?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789040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примеров начала сказки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Жила-была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Канцелярская Кнопка. Она попала в руки мальчишке, который использовал ее для своеобразных шуток: подкладывал свои товарищам на стулья, и когда они, присев, вскакивали, как ужаленные, он хохотал. Кнопке ее роль очень не нравилась. И вот однажды …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Критериями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оценки творческой части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могут быть: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оригинальность замысла;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уровень новизны: комбинация ранее известных способов деятельности при решении новой проблемы /преобразование известных способов при решении новой проблемы/новая идея;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характер представления результатов (наглядность, оформление, донесение до слушателей и др.)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коммуникативных умений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1" y="3861047"/>
          <a:ext cx="8496944" cy="2996954"/>
        </p:xfrm>
        <a:graphic>
          <a:graphicData uri="http://schemas.openxmlformats.org/drawingml/2006/table">
            <a:tbl>
              <a:tblPr/>
              <a:tblGrid>
                <a:gridCol w="6482022"/>
                <a:gridCol w="167339"/>
                <a:gridCol w="708457"/>
                <a:gridCol w="1139126"/>
              </a:tblGrid>
              <a:tr h="6659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Коммуникативные умения (0 – 1 балл)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Ф.И.О. обучающихся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И.А.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П.И.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Владеет правилами речевого этикета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Вступает и поддерживает коммуникацию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Строит конструктивный диалог в процессе общения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Умеет слушать и слышать других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Умеет реагировать на другие мнения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9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Итого из 5 баллов: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«Планирование и проектирование»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Социальное проектирование, специфика, основные правила составления проектов, оформление работы</a:t>
            </a:r>
            <a:r>
              <a:rPr lang="ru-RU" sz="2800" dirty="0" smtClean="0"/>
              <a:t>. Творческий проект. Исследовательский проект. Социальный проект. Виды, структура, содержание проектной деятельности</a:t>
            </a:r>
          </a:p>
          <a:p>
            <a:r>
              <a:rPr lang="ru-RU" sz="2800" b="1" dirty="0" smtClean="0"/>
              <a:t>Цель: </a:t>
            </a:r>
            <a:r>
              <a:rPr lang="ru-RU" sz="2800" dirty="0" smtClean="0"/>
              <a:t>сформировать</a:t>
            </a:r>
            <a:r>
              <a:rPr lang="ru-RU" sz="2800" b="1" dirty="0" smtClean="0"/>
              <a:t> </a:t>
            </a:r>
            <a:r>
              <a:rPr lang="ru-RU" sz="2800" dirty="0" smtClean="0"/>
              <a:t>навыки проектирования, организации и осуществления сотрудничества со сверстниками в реализации проектной деятельности. </a:t>
            </a:r>
          </a:p>
          <a:p>
            <a:r>
              <a:rPr lang="ru-RU" sz="2800" b="1" i="1" dirty="0" smtClean="0"/>
              <a:t>Задание</a:t>
            </a:r>
            <a:r>
              <a:rPr lang="ru-RU" sz="2800" i="1" dirty="0" smtClean="0"/>
              <a:t>: </a:t>
            </a:r>
            <a:r>
              <a:rPr lang="ru-RU" sz="2800" dirty="0" smtClean="0"/>
              <a:t>разработать и по возможности реализовать один из проектов (Творческий проект. Исследовательский проект. Социальный проект) Защитить подготовленный проект.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48681"/>
          <a:ext cx="9144000" cy="6309320"/>
        </p:xfrm>
        <a:graphic>
          <a:graphicData uri="http://schemas.openxmlformats.org/drawingml/2006/table">
            <a:tbl>
              <a:tblPr/>
              <a:tblGrid>
                <a:gridCol w="5076056"/>
                <a:gridCol w="4067944"/>
              </a:tblGrid>
              <a:tr h="1113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Предел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длительности контроля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Еженедельные консультации,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 контрольные точки (КТ)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 КТ - защита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процесса выполнения проекта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10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90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полученного результата: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формулировка цели и задач проекта, их соответствие теме; глубина/полнота/обоснованность раскрытия проблемы и ее решений; соответствие содержания выводов заявленным в проекте целям и задачам; оформление работы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25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Защита проекта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15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3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Критерии оценки (результат определяется как сумма всех составляющих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):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«5»,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(45 – 50)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«4»,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(35 – 44)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«3»,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(25 – 34)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0047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Параметры оценочного средства (проект)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aristotel.kz/wp-content/uploads/2014/02/fir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064122"/>
            <a:ext cx="2195736" cy="29347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i0.wp.com/zarabotok-light.ru/wp-content/uploads/2015/03/%D0%9A%D0%B0%D0%BA-%D0%BF%D1%80%D0%B8%D0%B2%D0%BB%D0%B5%D1%87%D1%8C-%D0%BC%D0%BD%D0%BE%D0%B3%D0%BE-%D1%80%D0%B5%D1%84%D0%B5%D1%80%D0%B0%D0%BB%D0%BE%D0%B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9" y="0"/>
            <a:ext cx="3059832" cy="233987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0" y="126876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программы: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1.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 у обучающихся лидерские, коммуникативные и социальные компетенции, необходимые для конструктивного, успешного и ответственного поведения в обществе. 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2.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способность к реализации социально-ориентированной, общественно-полезной деятельности. 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3.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навыки самостоятельного принятия решения и ответственности; организации и осуществления сотрудничества со сверстниками в решении личностно и социально значимых проблем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89248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«Профессиональное самоопределение»</a:t>
            </a:r>
          </a:p>
          <a:p>
            <a:pPr algn="ctr">
              <a:buNone/>
            </a:pPr>
            <a:r>
              <a:rPr lang="ru-RU" sz="2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Тема. Самоопределение и профориентация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построени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 перспектив профессионального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самоопределения через составление 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личн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 профессиональн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 план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 </a:t>
            </a:r>
          </a:p>
          <a:p>
            <a:pPr algn="just"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    Задание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на основе диагностики 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ценностных ориентаций в карьере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 методике 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«Якоря карьеры» (Э.Шейн, перевод и адаптация В.А.Чикер, В.Э.Винокурова)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«Матриц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fr-FR" sz="2700" dirty="0" smtClean="0">
                <a:latin typeface="Times New Roman" pitchFamily="18" charset="0"/>
                <a:cs typeface="Times New Roman" pitchFamily="18" charset="0"/>
              </a:rPr>
              <a:t> выбора профессии» Г.В. Резапкин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ой определить профессиональный профиль личности. Затем, ответив на вопросы по методике Н.С.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Пряжникова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представить защиту-презентацию личного профессионального плана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55679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Качественная оценка презентации (защиты)</a:t>
            </a: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профессионального плана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обучающегося</a:t>
            </a: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определенность</a:t>
            </a:r>
            <a:r>
              <a:rPr lang="fr-FR" dirty="0" smtClean="0"/>
              <a:t>, ясность плана (если человек указывает на единственную профессию и соответствующий тип учебного заведения);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fr-FR" dirty="0" smtClean="0"/>
              <a:t>апасные варианты целей и путей их достижения на случай возникновения непреодолимых препятствий для реализации основного варианта.</a:t>
            </a:r>
            <a:endParaRPr lang="ru-RU" dirty="0" smtClean="0"/>
          </a:p>
          <a:p>
            <a:r>
              <a:rPr lang="fr-FR" dirty="0" smtClean="0"/>
              <a:t>полнота </a:t>
            </a:r>
            <a:r>
              <a:rPr lang="fr-FR" dirty="0" smtClean="0"/>
              <a:t>плана (когда учтены все необходимые факторы выбора профессии: направленность интересов, склонностей, способностей, состояние здоровья, уровень образования и т. д.);</a:t>
            </a:r>
            <a:endParaRPr lang="ru-RU" dirty="0" smtClean="0"/>
          </a:p>
          <a:p>
            <a:r>
              <a:rPr lang="fr-FR" dirty="0" smtClean="0"/>
              <a:t> реалистичность плана (как опора на реальные социальные и психологические возможности реализации выбора);</a:t>
            </a:r>
            <a:endParaRPr lang="ru-RU" dirty="0" smtClean="0"/>
          </a:p>
          <a:p>
            <a:r>
              <a:rPr lang="fr-FR" dirty="0" smtClean="0"/>
              <a:t>логическая </a:t>
            </a:r>
            <a:r>
              <a:rPr lang="fr-FR" dirty="0" smtClean="0"/>
              <a:t>обоснованность и внутренняя согласованность (как соотнесение склонностей и способностей человека с требованиями профессии);</a:t>
            </a:r>
            <a:endParaRPr lang="ru-RU" dirty="0" smtClean="0"/>
          </a:p>
          <a:p>
            <a:r>
              <a:rPr lang="fr-FR" dirty="0" smtClean="0"/>
              <a:t>согласованность </a:t>
            </a:r>
            <a:r>
              <a:rPr lang="fr-FR" dirty="0" smtClean="0"/>
              <a:t>плана с потребностями рынка труда.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84168" cy="2204864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Предполагаемые результаты по окончании первого года обучения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Личностные компетенции</a:t>
            </a:r>
            <a:r>
              <a:rPr lang="fr-FR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55178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100" dirty="0" smtClean="0"/>
              <a:t>- осознают гражданскую идентичность</a:t>
            </a:r>
            <a:r>
              <a:rPr lang="ru-RU" sz="2100" dirty="0" smtClean="0"/>
              <a:t>;</a:t>
            </a:r>
          </a:p>
          <a:p>
            <a:pPr>
              <a:spcBef>
                <a:spcPts val="0"/>
              </a:spcBef>
            </a:pPr>
            <a:r>
              <a:rPr lang="fr-FR" sz="2100" i="1" dirty="0" smtClean="0"/>
              <a:t>- </a:t>
            </a:r>
            <a:r>
              <a:rPr lang="fr-FR" sz="2100" dirty="0" smtClean="0"/>
              <a:t>способны побуждать других людей работать сообща ради достижения поставленной цели; 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умеют подводить итоги, анализировать</a:t>
            </a:r>
            <a:r>
              <a:rPr lang="ru-RU" sz="2100" dirty="0" smtClean="0"/>
              <a:t>; </a:t>
            </a:r>
          </a:p>
          <a:p>
            <a:pPr>
              <a:spcBef>
                <a:spcPts val="0"/>
              </a:spcBef>
            </a:pPr>
            <a:r>
              <a:rPr lang="fr-FR" sz="2100" dirty="0" smtClean="0"/>
              <a:t>- понимают ценность своей активности; 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умеют сконцентрироваться, мобилизоваться; 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проявляют гибкость, способность адекватно менять свое поведение в зависимости от ситуации; - умеют публично выступать;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 - реализуют себя в качестве лидера ;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проявляют уважительное отношение ко всем участникам коллектива; 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способствуют созданию атмосферы сотрудничества и взаимопомощи в коллективе, уважительно относится к младшим, сверстникам и взрослым; </a:t>
            </a:r>
            <a:endParaRPr lang="ru-RU" sz="2100" dirty="0" smtClean="0"/>
          </a:p>
          <a:p>
            <a:pPr>
              <a:spcBef>
                <a:spcPts val="0"/>
              </a:spcBef>
            </a:pPr>
            <a:r>
              <a:rPr lang="fr-FR" sz="2100" dirty="0" smtClean="0"/>
              <a:t>- положительно оценивают свои творческие возможности; - понимание общественной деятельности как личностно значимой. </a:t>
            </a:r>
            <a:endParaRPr lang="ru-RU" sz="2100" dirty="0" smtClean="0"/>
          </a:p>
          <a:p>
            <a:endParaRPr lang="ru-RU" sz="2000" dirty="0"/>
          </a:p>
        </p:txBody>
      </p:sp>
      <p:pic>
        <p:nvPicPr>
          <p:cNvPr id="4" name="Picture 2" descr="http://forexzig.com/wp-content/uploads/2012/10/economic_indicat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0"/>
            <a:ext cx="2915816" cy="2032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 компетенции: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</a:pPr>
            <a:r>
              <a:rPr lang="fr-FR" sz="1900" dirty="0" smtClean="0"/>
              <a:t>- активно участвуют в мероприятиях;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применяют организаторские способности;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способны адекватно вести себя в различных социальных ситуациях;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-умеют договариваться в конфликтной ситуации и приходить к общему решению в совместной деятельности;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умеют общаться и взаимодействовать в процессе проведения волонтѐрской акции, добровольческой деятельности;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оказывают помощь в организации и проведении культурно-массовых мероприятий,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представляют результаты собственной творческой деятельности через участие в волонтѐрских акциях, работу в качестве </a:t>
            </a:r>
            <a:r>
              <a:rPr lang="fr-FR" sz="1800" dirty="0" smtClean="0"/>
              <a:t>вожатого; -проявляют толерантность, тактичность. </a:t>
            </a:r>
            <a:endParaRPr lang="ru-RU" sz="1800" dirty="0" smtClean="0"/>
          </a:p>
          <a:p>
            <a:pPr algn="ctr">
              <a:spcBef>
                <a:spcPts val="0"/>
              </a:spcBef>
              <a:buNone/>
            </a:pP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Предметные компетенции: обучающиеся знают</a:t>
            </a:r>
            <a:r>
              <a:rPr lang="fr-FR" sz="2800" b="1" dirty="0" smtClean="0">
                <a:solidFill>
                  <a:srgbClr val="002060"/>
                </a:solidFill>
              </a:rPr>
              <a:t>: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</a:pPr>
            <a:r>
              <a:rPr lang="fr-FR" sz="1800" dirty="0" smtClean="0"/>
              <a:t>- </a:t>
            </a:r>
            <a:r>
              <a:rPr lang="fr-FR" sz="2000" dirty="0" smtClean="0"/>
              <a:t>основы психологии общения;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- качества лидера, волонтѐра, вожатого;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- основные правила проведения волонтѐрских акций, реализации социальных проектов;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- специфику и особенности работы в лагере в качестве вожатых;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- способы организаторской деятельности;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- как правильно организовать работу в отряде, лагере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Предполагаемые результаты по окончании второго года обучения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компетенции: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способны работать в группе;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доводят начатое дело до конца;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проявляют уверенность в своих силах;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умеют сконцентрироваться, мобилизоваться;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способствуют созданию атмосферы сотрудничества и взаимопомощи в коллективе, уважительно относится к младшим, сверстникам и взрослым;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умеют публично выступать.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компетенции: </a:t>
            </a:r>
          </a:p>
          <a:p>
            <a:pPr>
              <a:spcBef>
                <a:spcPts val="0"/>
              </a:spcBef>
            </a:pPr>
            <a:r>
              <a:rPr lang="ru-RU" sz="1600" dirty="0" smtClean="0"/>
              <a:t>- </a:t>
            </a:r>
            <a:r>
              <a:rPr lang="ru-RU" sz="1800" dirty="0" smtClean="0"/>
              <a:t>активно участвуют в мероприятиях;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умеют слушать собеседника и вести диалог;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проявляют коммуникативные качества и организаторские способности;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способны адекватно вести себя в различных социальных ситуациях;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умеют договариваться в конфликтной ситуации; - проявляют толерантность, тактичность;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- применяют полученные знания, приобретенный опыт творческой деятельности при организации игр, программ среди сверстников. </a:t>
            </a:r>
          </a:p>
          <a:p>
            <a:pPr algn="ctr">
              <a:spcBef>
                <a:spcPts val="0"/>
              </a:spcBef>
              <a:buNone/>
            </a:pPr>
            <a:r>
              <a:rPr lang="fr-F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Предметные компетенции: обучающиеся знают: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</a:pPr>
            <a:r>
              <a:rPr lang="fr-FR" sz="1800" dirty="0" smtClean="0"/>
              <a:t>- </a:t>
            </a:r>
            <a:r>
              <a:rPr lang="fr-FR" sz="1900" dirty="0" smtClean="0"/>
              <a:t>способы коммуникативного общения (дружелюбие, отзывчивость); </a:t>
            </a:r>
            <a:endParaRPr lang="ru-RU" sz="1900" dirty="0" smtClean="0"/>
          </a:p>
          <a:p>
            <a:pPr>
              <a:spcBef>
                <a:spcPts val="0"/>
              </a:spcBef>
            </a:pPr>
            <a:r>
              <a:rPr lang="fr-FR" sz="1900" dirty="0" smtClean="0"/>
              <a:t>- важные качества лидера</a:t>
            </a:r>
            <a:endParaRPr lang="ru-RU" sz="19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echa-digital.com/wp-content/uploads/2012/12/14767404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75856" cy="18741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568952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fr-FR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и методы работы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форма организации занятий – </a:t>
            </a:r>
            <a:r>
              <a:rPr lang="fr-FR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групповая. </a:t>
            </a:r>
            <a:endParaRPr lang="ru-RU" sz="2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занятий для обучающихся </a:t>
            </a:r>
            <a:r>
              <a:rPr lang="fr-FR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организуются: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практикумы, мастер-классы, интеллектуальные игры, тренинги, лекции, беседы, сюжетно-ролевые игры.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fr-FR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Индивидуальная работа</a:t>
            </a:r>
            <a:r>
              <a:rPr lang="fr-FR" sz="2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ведется с </a:t>
            </a:r>
            <a:r>
              <a:rPr lang="fr-FR" sz="2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целью консультирования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поручению или подготовке к публичному выступлению. 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fr-FR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Формой подведения итогов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реализации программы «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- л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идер» является совместная </a:t>
            </a:r>
            <a:r>
              <a:rPr lang="fr-FR" sz="2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обучающихся над проектом социального характера. </a:t>
            </a:r>
            <a:r>
              <a:rPr lang="fr-FR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Аттестационным материалом 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обучающегося </a:t>
            </a:r>
            <a:r>
              <a:rPr lang="fr-FR" sz="2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является спланированное, организованное и проведенное мероприятие, презентация проекта на конференции, участие в волонтѐрской акции</a:t>
            </a:r>
            <a:r>
              <a:rPr lang="fr-FR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echa-digital.com/wp-content/uploads/2012/12/14767404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556792"/>
            <a:ext cx="2843808" cy="18758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"/>
            <a:ext cx="889248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Последовательность  разделов  программы</a:t>
            </a:r>
          </a:p>
          <a:p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– лидер</a:t>
            </a:r>
            <a:r>
              <a:rPr lang="fr-FR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собой 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базовую информацию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fr-FR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fr-FR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лидерства, типологии лидер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</a:t>
            </a:r>
            <a:r>
              <a:rPr lang="fr-FR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а, качеств лидера.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Предполагает </a:t>
            </a:r>
            <a:r>
              <a:rPr lang="ru-RU" sz="2400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fr-FR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азвитие лидерских качеств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обучающихся,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fr-FR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накомство с </a:t>
            </a:r>
            <a:r>
              <a:rPr lang="fr-FR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основами организаторской деятельности</a:t>
            </a:r>
            <a:r>
              <a:rPr lang="fr-FR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изучение взаимодействия работы лидера и группы. 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fr-FR" sz="2400" u="sng" dirty="0" smtClean="0">
                <a:solidFill>
                  <a:srgbClr val="002060"/>
                </a:solidFill>
              </a:rPr>
              <a:t>«</a:t>
            </a:r>
            <a:r>
              <a:rPr lang="ru-RU" sz="2400" b="1" u="sng" dirty="0" smtClean="0">
                <a:solidFill>
                  <a:srgbClr val="002060"/>
                </a:solidFill>
              </a:rPr>
              <a:t>Навыки эффективной коммуникации</a:t>
            </a:r>
            <a:r>
              <a:rPr lang="fr-FR" sz="2400" dirty="0" smtClean="0">
                <a:solidFill>
                  <a:srgbClr val="002060"/>
                </a:solidFill>
              </a:rPr>
              <a:t>»</a:t>
            </a:r>
            <a:r>
              <a:rPr lang="ru-RU" sz="2400" dirty="0" smtClean="0">
                <a:solidFill>
                  <a:srgbClr val="002060"/>
                </a:solidFill>
              </a:rPr>
              <a:t>  </a:t>
            </a:r>
            <a:r>
              <a:rPr lang="fr-FR" sz="2400" dirty="0" smtClean="0">
                <a:solidFill>
                  <a:srgbClr val="002060"/>
                </a:solidFill>
              </a:rPr>
              <a:t>предполагает </a:t>
            </a:r>
            <a:r>
              <a:rPr lang="ru-RU" sz="2400" dirty="0" smtClean="0">
                <a:solidFill>
                  <a:srgbClr val="002060"/>
                </a:solidFill>
              </a:rPr>
              <a:t>не только </a:t>
            </a:r>
            <a:r>
              <a:rPr lang="fr-FR" sz="2400" dirty="0" smtClean="0">
                <a:solidFill>
                  <a:srgbClr val="002060"/>
                </a:solidFill>
              </a:rPr>
              <a:t>изучение видов общения, форм организации общения</a:t>
            </a:r>
            <a:r>
              <a:rPr lang="ru-RU" sz="2400" dirty="0" smtClean="0">
                <a:solidFill>
                  <a:srgbClr val="002060"/>
                </a:solidFill>
              </a:rPr>
              <a:t>, но и </a:t>
            </a:r>
            <a:r>
              <a:rPr lang="ru-RU" sz="2400" u="sng" dirty="0" smtClean="0">
                <a:solidFill>
                  <a:srgbClr val="002060"/>
                </a:solidFill>
              </a:rPr>
              <a:t>развитие коммуникативной компетенции</a:t>
            </a:r>
            <a:r>
              <a:rPr lang="fr-FR" sz="2400" dirty="0" smtClean="0">
                <a:solidFill>
                  <a:srgbClr val="002060"/>
                </a:solidFill>
              </a:rPr>
              <a:t>. Получение навыков вербального и невербального общения, изучение </a:t>
            </a:r>
            <a:r>
              <a:rPr lang="fr-FR" sz="2400" u="sng" dirty="0" smtClean="0">
                <a:solidFill>
                  <a:srgbClr val="002060"/>
                </a:solidFill>
              </a:rPr>
              <a:t>основ конфликтологии</a:t>
            </a:r>
            <a:r>
              <a:rPr lang="ru-RU" sz="2400" u="sng" dirty="0" smtClean="0">
                <a:solidFill>
                  <a:srgbClr val="002060"/>
                </a:solidFill>
              </a:rPr>
              <a:t> и нивелирование конфликтных ситуаций</a:t>
            </a:r>
            <a:r>
              <a:rPr lang="ru-RU" sz="2400" dirty="0" smtClean="0">
                <a:solidFill>
                  <a:srgbClr val="002060"/>
                </a:solidFill>
              </a:rPr>
              <a:t>. А</a:t>
            </a:r>
            <a:r>
              <a:rPr lang="fr-FR" sz="2400" dirty="0" smtClean="0">
                <a:solidFill>
                  <a:srgbClr val="002060"/>
                </a:solidFill>
              </a:rPr>
              <a:t> также, развити</a:t>
            </a:r>
            <a:r>
              <a:rPr lang="ru-RU" sz="2400" dirty="0" smtClean="0">
                <a:solidFill>
                  <a:srgbClr val="002060"/>
                </a:solidFill>
              </a:rPr>
              <a:t>е</a:t>
            </a:r>
            <a:r>
              <a:rPr lang="fr-FR" sz="2400" dirty="0" smtClean="0">
                <a:solidFill>
                  <a:srgbClr val="002060"/>
                </a:solidFill>
              </a:rPr>
              <a:t> навык</a:t>
            </a:r>
            <a:r>
              <a:rPr lang="ru-RU" sz="2400" dirty="0" err="1" smtClean="0">
                <a:solidFill>
                  <a:srgbClr val="002060"/>
                </a:solidFill>
              </a:rPr>
              <a:t>ов</a:t>
            </a:r>
            <a:r>
              <a:rPr lang="fr-FR" sz="2400" dirty="0" smtClean="0">
                <a:solidFill>
                  <a:srgbClr val="002060"/>
                </a:solidFill>
              </a:rPr>
              <a:t> эффективной коммуникации, приобретение опыта эффективного взаимодействия, тренировк</a:t>
            </a:r>
            <a:r>
              <a:rPr lang="ru-RU" sz="2400" dirty="0" smtClean="0">
                <a:solidFill>
                  <a:srgbClr val="002060"/>
                </a:solidFill>
              </a:rPr>
              <a:t>и</a:t>
            </a:r>
            <a:r>
              <a:rPr lang="fr-FR" sz="2400" dirty="0" smtClean="0">
                <a:solidFill>
                  <a:srgbClr val="002060"/>
                </a:solidFill>
              </a:rPr>
              <a:t> приемов, способов общения, элементов поведения, установление контакта в общении.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i0.wp.com/zarabotok-light.ru/wp-content/uploads/2015/03/%D0%9A%D0%B0%D0%BA-%D0%BF%D1%80%D0%B8%D0%B2%D0%BB%D0%B5%D1%87%D1%8C-%D0%BC%D0%BD%D0%BE%D0%B3%D0%BE-%D1%80%D0%B5%D1%84%D0%B5%D1%80%D0%B0%D0%BB%D0%BE%D0%B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844824"/>
            <a:ext cx="2843808" cy="209843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</p:spPr>
        <p:txBody>
          <a:bodyPr>
            <a:normAutofit lnSpcReduction="10000"/>
          </a:bodyPr>
          <a:lstStyle/>
          <a:p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3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Саморазвитие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позволяет определить индивидуальные </a:t>
            </a:r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и интересы обучающихся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также получить 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практически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навык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умени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их актуализации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включение подростков в активную творческую</a:t>
            </a:r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исследовательскую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Планирование и проектирование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редполагает серию занятий теоретического и практического плана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нацеленную на и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зучение методик  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проектирования</a:t>
            </a:r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планирования</a:t>
            </a:r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социальной деятельности</a:t>
            </a:r>
            <a:r>
              <a:rPr lang="fr-F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Обучающиеся приобретают навыки не только разработки, но и </a:t>
            </a:r>
            <a:r>
              <a:rPr lang="ru-RU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реализации социальных</a:t>
            </a:r>
            <a:r>
              <a:rPr lang="fr-FR" sz="3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проектов</a:t>
            </a:r>
            <a:endParaRPr lang="ru-RU" sz="30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Autofit/>
          </a:bodyPr>
          <a:lstStyle/>
          <a:p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Толерантность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включает  </a:t>
            </a:r>
            <a:r>
              <a:rPr lang="ru-RU" sz="23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азвитие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обучающихся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толерантности, рефлексии, волевой регуляции 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поведения,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понимание своего состояния и состояния других людей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сопереживание, передача и прием информации, развитие умения слушать, воспринимать другого человека, во всех его вербальных и невербальных проявлениях, улавливать подтекст, смысл высказываний, а также воспринимать свои реакции, возникающие в ответ на  то, что говорит человек.</a:t>
            </a: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23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Ораторское искусство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предполагает </a:t>
            </a:r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владения голосом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(дикцией, интонацией и др. характеристиками ораторского искусства)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достижения успеха в коммуникации,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публичных выступлениях, презентациях</a:t>
            </a:r>
            <a:endParaRPr lang="ru-RU" sz="23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Профессиональное самоопределение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анализ и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осознание каждым участником качественных </a:t>
            </a:r>
            <a:r>
              <a:rPr lang="ru-RU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личностных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изменений, происшедших за время занятий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осмысление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требования предъявляются к представителям выбранной профессии; какие пути реализации в профессии подростки осознают, </a:t>
            </a:r>
            <a:r>
              <a:rPr lang="fr-FR" sz="23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помощь в построении перспектив дальнейшего профессионального развития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1101</TotalTime>
  <Words>1853</Words>
  <Application>Microsoft Office PowerPoint</Application>
  <PresentationFormat>Экран (4:3)</PresentationFormat>
  <Paragraphs>197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Предполагаемые результаты по окончании первого года обучения Личностные компетенции: </vt:lpstr>
      <vt:lpstr>Слайд 4</vt:lpstr>
      <vt:lpstr>Слайд 5</vt:lpstr>
      <vt:lpstr>Слайд 6</vt:lpstr>
      <vt:lpstr>Слайд 7</vt:lpstr>
      <vt:lpstr>Слайд 8</vt:lpstr>
      <vt:lpstr>Слайд 9</vt:lpstr>
      <vt:lpstr>ПРИМЕРЫ ЗАДАНИЙ ДЛЯ УЧАЩИХСЯ</vt:lpstr>
      <vt:lpstr>Слайд 11</vt:lpstr>
      <vt:lpstr>Слайд 12</vt:lpstr>
      <vt:lpstr>Слайд 13</vt:lpstr>
      <vt:lpstr>Слайд 14</vt:lpstr>
      <vt:lpstr>Оценка результатов групповой работы или индивидуальной работы обучающегося в группе (вклад в общий результат) </vt:lpstr>
      <vt:lpstr>Слайд 16</vt:lpstr>
      <vt:lpstr>Один из примеров начала сказки: Жила-была Канцелярская Кнопка. Она попала в руки мальчишке, который использовал ее для своеобразных шуток: подкладывал свои товарищам на стулья, и когда они, присев, вскакивали, как ужаленные, он хохотал. Кнопке ее роль очень не нравилась. И вот однажды …                   Критериями оценки творческой части могут быть: – оригинальность замысла;  – уровень новизны: комбинация ранее известных способов деятельности при решении новой проблемы /преобразование известных способов при решении новой проблемы/новая идея;  – характер представления результатов (наглядность, оформление, донесение до слушателей и др.)                                   Оценка коммуникативных умений</vt:lpstr>
      <vt:lpstr>Слайд 18</vt:lpstr>
      <vt:lpstr>Слайд 19</vt:lpstr>
      <vt:lpstr>Слайд 20</vt:lpstr>
      <vt:lpstr>Качественная оценка презентации (защиты) профессионального плана обучающегося: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--</dc:creator>
  <cp:lastModifiedBy>Юля</cp:lastModifiedBy>
  <cp:revision>85</cp:revision>
  <dcterms:created xsi:type="dcterms:W3CDTF">2014-02-17T06:03:02Z</dcterms:created>
  <dcterms:modified xsi:type="dcterms:W3CDTF">2017-03-27T17:24:14Z</dcterms:modified>
</cp:coreProperties>
</file>