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8" r:id="rId2"/>
    <p:sldId id="256" r:id="rId3"/>
    <p:sldId id="257" r:id="rId4"/>
    <p:sldId id="270" r:id="rId5"/>
    <p:sldId id="271" r:id="rId6"/>
    <p:sldId id="272" r:id="rId7"/>
    <p:sldId id="265" r:id="rId8"/>
    <p:sldId id="264" r:id="rId9"/>
    <p:sldId id="269" r:id="rId10"/>
    <p:sldId id="266" r:id="rId11"/>
    <p:sldId id="299" r:id="rId12"/>
    <p:sldId id="285" r:id="rId13"/>
    <p:sldId id="262" r:id="rId14"/>
    <p:sldId id="274" r:id="rId15"/>
    <p:sldId id="275" r:id="rId16"/>
    <p:sldId id="276" r:id="rId17"/>
    <p:sldId id="284" r:id="rId18"/>
    <p:sldId id="289" r:id="rId19"/>
    <p:sldId id="300" r:id="rId20"/>
    <p:sldId id="278" r:id="rId21"/>
    <p:sldId id="301" r:id="rId22"/>
    <p:sldId id="302" r:id="rId23"/>
    <p:sldId id="286" r:id="rId24"/>
    <p:sldId id="303" r:id="rId25"/>
    <p:sldId id="304" r:id="rId26"/>
    <p:sldId id="267" r:id="rId27"/>
    <p:sldId id="305" r:id="rId28"/>
    <p:sldId id="283" r:id="rId29"/>
    <p:sldId id="28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" initials="M" lastIdx="3" clrIdx="0">
    <p:extLst>
      <p:ext uri="{19B8F6BF-5375-455C-9EA6-DF929625EA0E}">
        <p15:presenceInfo xmlns:p15="http://schemas.microsoft.com/office/powerpoint/2012/main" userId="MAR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4058"/>
    <a:srgbClr val="095DF5"/>
    <a:srgbClr val="E55E54"/>
    <a:srgbClr val="C6C6C5"/>
    <a:srgbClr val="F8C6C0"/>
    <a:srgbClr val="8A0000"/>
    <a:srgbClr val="570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2564" autoAdjust="0"/>
  </p:normalViewPr>
  <p:slideViewPr>
    <p:cSldViewPr snapToGrid="0">
      <p:cViewPr varScale="1">
        <p:scale>
          <a:sx n="80" d="100"/>
          <a:sy n="80" d="100"/>
        </p:scale>
        <p:origin x="61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54F4C-05D8-4D37-A44B-3C68889FE7F2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27E8B-5DA9-4186-978C-C606A52699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666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27E8B-5DA9-4186-978C-C606A52699C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09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13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17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34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5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26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5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658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6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069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87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63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5EFF8-92D1-4976-84D2-D0BD53497D8F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AC141-87F0-4FF2-AFA2-0F57F46EE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3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одзаголовок 2"/>
          <p:cNvSpPr txBox="1">
            <a:spLocks/>
          </p:cNvSpPr>
          <p:nvPr/>
        </p:nvSpPr>
        <p:spPr>
          <a:xfrm>
            <a:off x="346197" y="1919018"/>
            <a:ext cx="11289051" cy="2499939"/>
          </a:xfrm>
          <a:prstGeom prst="rect">
            <a:avLst/>
          </a:prstGeom>
          <a:solidFill>
            <a:srgbClr val="E55E54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800" dirty="0">
              <a:solidFill>
                <a:schemeClr val="bg1"/>
              </a:solidFill>
              <a:latin typeface="Circle Bold"/>
            </a:endParaRPr>
          </a:p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МОДУЛЬ    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Практикум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«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 – ЛИДЕР:  стратегии успеха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</a:p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дополнительной профессиональной программы </a:t>
            </a:r>
          </a:p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повышения квалификации «Педагогические классы: от теории к практике»</a:t>
            </a:r>
          </a:p>
          <a:p>
            <a:pPr algn="ctr"/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ru-RU" sz="4000" b="1" dirty="0">
              <a:solidFill>
                <a:schemeClr val="bg1"/>
              </a:solidFill>
              <a:latin typeface="Circle Bold"/>
            </a:endParaRPr>
          </a:p>
        </p:txBody>
      </p:sp>
      <p:sp>
        <p:nvSpPr>
          <p:cNvPr id="69" name="object 8"/>
          <p:cNvSpPr/>
          <p:nvPr/>
        </p:nvSpPr>
        <p:spPr>
          <a:xfrm>
            <a:off x="2108143" y="4794281"/>
            <a:ext cx="7765161" cy="1321636"/>
          </a:xfrm>
          <a:custGeom>
            <a:avLst/>
            <a:gdLst/>
            <a:ahLst/>
            <a:cxnLst/>
            <a:rect l="l" t="t" r="r" b="b"/>
            <a:pathLst>
              <a:path w="1269364" h="106044">
                <a:moveTo>
                  <a:pt x="1268945" y="105740"/>
                </a:moveTo>
                <a:lnTo>
                  <a:pt x="0" y="105740"/>
                </a:lnTo>
                <a:lnTo>
                  <a:pt x="0" y="0"/>
                </a:lnTo>
                <a:lnTo>
                  <a:pt x="1268945" y="0"/>
                </a:lnTo>
                <a:lnTo>
                  <a:pt x="1268945" y="105740"/>
                </a:lnTo>
                <a:close/>
              </a:path>
            </a:pathLst>
          </a:custGeom>
          <a:solidFill>
            <a:srgbClr val="E55E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626724" y="246580"/>
            <a:ext cx="2147298" cy="318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59722" y="5085767"/>
            <a:ext cx="8375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Герасименко Юлия Алексеевна, </a:t>
            </a:r>
          </a:p>
          <a:p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наук, доцент каф. психологии образования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УрГПУ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99" y="280153"/>
            <a:ext cx="27257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83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0551" y="895350"/>
            <a:ext cx="10620374" cy="5962649"/>
          </a:xfrm>
        </p:spPr>
        <p:txBody>
          <a:bodyPr>
            <a:noAutofit/>
          </a:bodyPr>
          <a:lstStyle/>
          <a:p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3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Толерантность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включает  </a:t>
            </a:r>
            <a:r>
              <a:rPr lang="ru-RU" sz="23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азвитие 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обучающихся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толерантности, рефлексии, волевой регуляции 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поведения,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понимание своего состояния и состояния других людей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сопереживание, передача и прием информации, развитие умения слушать, воспринимать другого человека, во всех его вербальных и невербальных проявлениях, улавливать подтекст, смысл высказываний, а также воспринимать свои реакции, возникающие в ответ на  то, что говорит человек.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23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23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Ораторское искусство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предполагает </a:t>
            </a:r>
            <a:r>
              <a:rPr lang="ru-RU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владения голосом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(дикцией, интонацией и др. характеристиками ораторского искусства)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достижения успеха в коммуникации,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публичных выступлениях, презентациях</a:t>
            </a:r>
            <a:endParaRPr lang="ru-RU" sz="23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3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fr-FR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Профессиональное самоопределение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анализ и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осознание каждым участником качественных </a:t>
            </a:r>
            <a:r>
              <a:rPr lang="ru-RU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личностных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изменений, происшедших за время занятий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осмысление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требования предъявляются к представителям выбранной профессии; какие пути реализации в профессии подростки осознают, </a:t>
            </a:r>
            <a:r>
              <a:rPr lang="fr-FR" sz="23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помощь в построении перспектив дальнейшего профессионального развития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5A9831A-BB46-43E0-B878-11AE060AF5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748551"/>
              </p:ext>
            </p:extLst>
          </p:nvPr>
        </p:nvGraphicFramePr>
        <p:xfrm>
          <a:off x="1375047" y="0"/>
          <a:ext cx="2408693" cy="2408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Точечный рисунок" r:id="rId3" imgW="1432440" imgH="1432440" progId="Paint.Picture">
                  <p:embed/>
                </p:oleObj>
              </mc:Choice>
              <mc:Fallback>
                <p:oleObj name="Точечный рисунок" r:id="rId3" imgW="1432440" imgH="1432440" progId="Paint.Picture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id="{95A9831A-BB46-43E0-B878-11AE060AF5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5047" y="0"/>
                        <a:ext cx="2408693" cy="24086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ПРИМЕРЫ ЗАДАНИЙ ДЛЯ ОБУЧАЮЩИХСЯ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3424"/>
            <a:ext cx="11277600" cy="51845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– лидер</a:t>
            </a:r>
            <a:r>
              <a:rPr lang="fr-F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Отличительные черты лидера от руководителя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Творческий проект в стиле коллаж «Портрет лидера»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навыков продуктивного взаимодействия в группе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основе творческой деятельности; знакомство с основными характеристиками лидера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листе ватмана каждая команда составляет коллаж на тему «Портрет лидера», работы защищаются публично.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ristotel.kz/wp-content/uploads/2014/02/first1.jpg">
            <a:extLst>
              <a:ext uri="{FF2B5EF4-FFF2-40B4-BE49-F238E27FC236}">
                <a16:creationId xmlns:a16="http://schemas.microsoft.com/office/drawing/2014/main" id="{5057CCC9-2A4F-4025-B6E6-906B39F82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243" y="1262196"/>
            <a:ext cx="2901514" cy="387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>
            <a:extLst>
              <a:ext uri="{FF2B5EF4-FFF2-40B4-BE49-F238E27FC236}">
                <a16:creationId xmlns:a16="http://schemas.microsoft.com/office/drawing/2014/main" id="{EFACC0BF-2E8A-4F66-B496-650DFE89F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207963"/>
            <a:ext cx="8601076" cy="70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настоящего лидера</a:t>
            </a:r>
            <a:endParaRPr lang="ru-RU" alt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Рисунок 12" descr="http://testoteka.narod.ru/0.png">
            <a:extLst>
              <a:ext uri="{FF2B5EF4-FFF2-40B4-BE49-F238E27FC236}">
                <a16:creationId xmlns:a16="http://schemas.microsoft.com/office/drawing/2014/main" id="{E44C3CDF-E086-4A2B-81B3-40AF3DD8E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1"/>
            <a:ext cx="28575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3">
            <a:extLst>
              <a:ext uri="{FF2B5EF4-FFF2-40B4-BE49-F238E27FC236}">
                <a16:creationId xmlns:a16="http://schemas.microsoft.com/office/drawing/2014/main" id="{691441C5-CAA0-4C42-9A7A-5969E400D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890721"/>
            <a:ext cx="10287000" cy="558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ХАРАКТЕР: будьте твердым, как скала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ХАРИЗМА: первое впечатление может решить всё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ПРЕДАННОСТЬ ДЕЛУ: она отличает людей дела от праздных мечтателей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ОБЩАТЬСЯ: без него вы будете шагать по жизни в одиночку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КОМПЕТЕНТНОСТЬ: если вы разовьете ее в себе, то люди придут к вам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МУЖЕСТВО: один человек, наделенный мужеством, образует большинство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ПРОНИЦАТЕЛЬНОСТЬ: умение покончить с неразрешимыми загадками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СФОКУСИРОВАННОСТЬ: чем она четче, тем четче вы действуете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ЩЕДРОСТЬ: от вашей свечки не убудет, если она светит еще и окружающим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ИНИЦИАТИВНОСТЬ: ваш двигатель, без нее вы не ступили бы и шагу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СЛУШАТЬ: чтобы вступать в контакт с сердцами людей, используйте свои уши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СТРАСТЬ: принимайте эту жизнь и любите ее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ПОЗИТИВНАЯ УСТАНОВКА: если вы убеждены, что сможете, то действительно сможете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ПРОБЛЕМ: нельзя позволять вашим проблемам оставаться проблемами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ВЗАИМООТНОШЕНИЯ: если вы будете ладить с людьми, они будут ладить с вами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 если вы не будете сами вести мяч к воротам, то не сможете возглавлять команду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УВЕРЕННОСТЬ/ </a:t>
            </a:r>
            <a:r>
              <a:rPr lang="ru-RU" alt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ассертивность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компетентность никогда не компенсирует неуверенности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САМОДИСЦИПЛИНА: первый человек, который находится под вашим началом, - это вы сами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СЛУЖИТЬ ДРУГИМ: чтобы продвинуться вперед, пропустите сначала других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СПОСОБНОСТЬ К ОБУЧЕНИЮ: чтобы оставаться лидером, оставайтесь учеником </a:t>
            </a:r>
          </a:p>
          <a:p>
            <a:pPr eaLnBrk="1" hangingPunct="1">
              <a:buFontTx/>
              <a:buAutoNum type="arabicPeriod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ПЕРСПЕКТИВНОЕ ВИДЕНИЕ: вы можете достичь только того, что в состоянии увидеть.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B2C5D5C-3E1C-4609-A6C8-B140B0F9E2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318091"/>
              </p:ext>
            </p:extLst>
          </p:nvPr>
        </p:nvGraphicFramePr>
        <p:xfrm>
          <a:off x="8334375" y="2947441"/>
          <a:ext cx="3857625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Точечный рисунок" r:id="rId3" imgW="6095880" imgH="6095880" progId="Paint.Picture">
                  <p:embed/>
                </p:oleObj>
              </mc:Choice>
              <mc:Fallback>
                <p:oleObj name="Точечный рисунок" r:id="rId3" imgW="6095880" imgH="6095880" progId="Paint.Picture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1B2C5D5C-3E1C-4609-A6C8-B140B0F9E2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34375" y="2947441"/>
                        <a:ext cx="3857625" cy="385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3">
            <a:extLst>
              <a:ext uri="{FF2B5EF4-FFF2-40B4-BE49-F238E27FC236}">
                <a16:creationId xmlns:a16="http://schemas.microsoft.com/office/drawing/2014/main" id="{20F6931A-A5F4-47DE-928F-383CCA5319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8625" y="571500"/>
            <a:ext cx="9782175" cy="6096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«Качества лидера»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не менее </a:t>
            </a:r>
            <a:r>
              <a:rPr lang="ru-RU" alt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 лидеров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которыми вас сталкивала судьба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Выставьте </a:t>
            </a:r>
            <a:r>
              <a:rPr lang="ru-RU" alt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оценку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лидерам: хорошо, удовлетворительно или плохо.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3.  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укажите </a:t>
            </a:r>
            <a:r>
              <a:rPr lang="ru-RU" alt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основные характеристики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из них.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получившихся девяти характеристик </a:t>
            </a:r>
            <a:r>
              <a:rPr lang="ru-RU" alt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три, которые повлияли на ваши собственные взгляды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9625" y="133350"/>
            <a:ext cx="9858375" cy="67246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fr-F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Саморазвитие</a:t>
            </a:r>
            <a:r>
              <a:rPr lang="fr-F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Папка достижений. Подготовка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«</a:t>
            </a:r>
            <a:r>
              <a:rPr lang="fr-FR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личности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Цель: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о собственных  ресурсах и сильных сторонах личности</a:t>
            </a:r>
          </a:p>
          <a:p>
            <a:r>
              <a:rPr lang="ru-RU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Отметь качества</a:t>
            </a:r>
            <a:r>
              <a:rPr lang="fr-FR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тебя характеризуют</a:t>
            </a:r>
            <a:r>
              <a:rPr lang="ru-RU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(предлагается список качеств личности)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Каких качеств тебе не хватает? 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fr-FR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Сильные стороны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Напиши 3-5 событий своей жизни, которыми ты можешь гордиться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Напиши 3-5 действий, которые ты можешь делать хорошо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бы хотел изменить в себе?</a:t>
            </a:r>
            <a:r>
              <a:rPr lang="fr-FR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В малых группах обобщите сильные стороны участников и сделайте вывод на тему «</a:t>
            </a:r>
            <a:r>
              <a:rPr lang="fr-FR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Папка достижений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группы»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2949" y="485774"/>
            <a:ext cx="10334625" cy="63722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«Навыки эффективной коммуникации»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Способы эффективного общения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«Я - высказывание»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эффективной коммуникации и эффективного взаимодействия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Построить диалог в парах, сформулировав ответ на заданную ситуацию с учетом «Я-высказывания»</a:t>
            </a:r>
          </a:p>
          <a:p>
            <a:pPr algn="ctr">
              <a:buNone/>
            </a:pPr>
            <a:r>
              <a:rPr lang="fr-F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ситуации: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разговаривает с вами, а вы хотите уйти.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критикует вашу причёску.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(подруга) просит вас одолжить вашу какую – либо дорогостоящую вещь, а вы считаете его человеком не аккуратным, безответственным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" y="514350"/>
            <a:ext cx="10801350" cy="634364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«Навыки эффективной коммуникации»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fr-F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Основы публичного выступления, ораторское искусство, культура речи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 «Публичное выступление»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Цель: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навыков </a:t>
            </a:r>
            <a:r>
              <a:rPr lang="fr-FR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коммуникации, публичных выступлени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fr-FR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презентаци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Задание: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участникам предлагается выступить перед аудиторией с речью на одну из следующих тем: «Я – лидер», «Поколение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«Я – Блогер», «Счастливый человек - кто он?». «Я и мои друзья», «Портрет идеального вожатого», «Будущее России» Необходимо донести свою идею кратко, лаконично сформулировав мысли. Каждому лидеру дается 2 минуты.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87ABB-4B08-4A6B-81E3-CC7D5A504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102" y="0"/>
            <a:ext cx="8887147" cy="409575"/>
          </a:xfrm>
        </p:spPr>
        <p:txBody>
          <a:bodyPr>
            <a:noAutofit/>
          </a:bodyPr>
          <a:lstStyle/>
          <a:p>
            <a:pPr algn="ctr"/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список возможных</a:t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 для обсуждения со старшеклассниками:</a:t>
            </a:r>
            <a:b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9E5E2-6D3E-4666-AA24-5BA18D120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268760"/>
            <a:ext cx="10896600" cy="532859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dirty="0"/>
              <a:t> </a:t>
            </a:r>
            <a:r>
              <a:rPr lang="ru-RU" sz="2200" dirty="0">
                <a:solidFill>
                  <a:srgbClr val="002060"/>
                </a:solidFill>
              </a:rPr>
              <a:t> 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Можно предложить обучающимся темы для обсуждения: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литературный герой, с которого я стараюсь брать пример (которому подражаю, например,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Тайлер </a:t>
            </a:r>
            <a:r>
              <a:rPr 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Дерден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 ваш любимый песенный исполнитель (например, </a:t>
            </a:r>
            <a:r>
              <a:rPr 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Скриптонит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Оксимирон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Моргенштерн)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   что вы сделаете, если вам «с неба упадут» $10000;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ваше самое раннее воспоминание детства;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 кем вы хотели стать, когда учились в первом классе;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самый лучший день в вашей жизни;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от чего в жизни вы получаете больше всего удовольствия;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чем бы вам хотелось заниматься через 5 лет;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 на какое животное вы считаете себя похожим и почему;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■   назовите одно свое качество, которое больше всего нравится другим людям, и одно качество, которое меньше всего нравится другим людям.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84738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BE74B-B33E-4055-99A2-6363EF84D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752" y="190501"/>
            <a:ext cx="9036496" cy="24834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индивидуальной беседы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004C35E-B08C-476D-88A2-C818A96AFA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734448"/>
              </p:ext>
            </p:extLst>
          </p:nvPr>
        </p:nvGraphicFramePr>
        <p:xfrm>
          <a:off x="85725" y="560134"/>
          <a:ext cx="10725149" cy="6297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84168">
                  <a:extLst>
                    <a:ext uri="{9D8B030D-6E8A-4147-A177-3AD203B41FA5}">
                      <a16:colId xmlns:a16="http://schemas.microsoft.com/office/drawing/2014/main" val="2475890006"/>
                    </a:ext>
                  </a:extLst>
                </a:gridCol>
                <a:gridCol w="5140981">
                  <a:extLst>
                    <a:ext uri="{9D8B030D-6E8A-4147-A177-3AD203B41FA5}">
                      <a16:colId xmlns:a16="http://schemas.microsoft.com/office/drawing/2014/main" val="2811306003"/>
                    </a:ext>
                  </a:extLst>
                </a:gridCol>
              </a:tblGrid>
              <a:tr h="2413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Примерная формулировка вопроса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определяет вопрос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438255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что ты гордишься собой?   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определяет достижения и ценности</a:t>
                      </a: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258409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какими трудностями тебе приходилось столкнуться и как ты их решил?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решать разного рода задачи и вопросы. Социальный интеллект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691851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игры, дела вас с друзьями объединяют? 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хобби, увлечения, возможный отдых: активный, пассивный и т.д.</a:t>
                      </a: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50602"/>
                  </a:ext>
                </a:extLst>
              </a:tr>
              <a:tr h="4959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 из взрослых тебе симпатичен, а кто очень не нравится?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определяет предпочтения, авторитет и антипатии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010708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бы у тебя был свой дом, что бы там было?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цель,  стремления, ценности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172274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бы ты был ученым, что бы ты изобрел для улучшения жизни людей?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цель,  стремления, ценности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338394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тебя в себе раздражает и хочется исправить?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над собой, самооценка, критичность, самосовершенствование, самовоспитание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610938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 ты хотел объяснить взрослым про себя, чтобы они не мешали тебе? </a:t>
                      </a: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детско-родительские отношения, ценности, выявление возможных навязанных идей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405452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Какая похвала тебе запомнилась?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ценности, авторитет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117731"/>
                  </a:ext>
                </a:extLst>
              </a:tr>
              <a:tr h="39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совет ты бы сейчас дал себе  в прошлом -ребенку?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 целей, поступков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706592"/>
                  </a:ext>
                </a:extLst>
              </a:tr>
              <a:tr h="39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Кем бы из героев фильмов ты хотел стать и почему?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для подражания, авторитет, самовоспитание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24605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какой знаменитостью ты бы хотел провести день?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для подражания, кумир, авторитет, интерес, увлечение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021322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Кого из знаменитостей ты бы хотел видеть своим учителем в школе?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для подражания, кумир, авторитет, интерес, увлечение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853832"/>
                  </a:ext>
                </a:extLst>
              </a:tr>
              <a:tr h="500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нового узнал сегодня?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Надеюсь, встреча была для тебя полезной?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обратная связь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38" marR="3903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988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736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F66182-35BB-4AC9-8371-3E322D6C8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446" y="3789039"/>
            <a:ext cx="4214554" cy="306896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6226" y="0"/>
            <a:ext cx="10601324" cy="68580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Раздел «Навыки эффективной коммуникации»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Тема </a:t>
            </a:r>
            <a:r>
              <a:rPr lang="fr-F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Конфликты и пути их разрешения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Ролевая и</a:t>
            </a: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 Договор»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нивелирования конфликтов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Ситуация: </a:t>
            </a:r>
            <a:r>
              <a:rPr lang="fr-FR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предлагает в один из выходных дней выехать со всем классом на экскурсию, но при одном условии, что поедут и несколько родителей. Родители отказываются. 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ситуации различие интересов сторон может привести к конфликту.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fr-F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fr-F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разделиться на три группы и </a:t>
            </a:r>
            <a:r>
              <a:rPr lang="fr-F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 сложившуюся ситуацию с точки зрения представителей, чьи интересы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будете</a:t>
            </a:r>
            <a:r>
              <a:rPr lang="fr-F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fr-F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Записать в 3 колонки таблицы интересы, проблемы, предложения той группы участников, которую представляете.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fr-FR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fr-FR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fr-FR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Ответить на вопросы:</a:t>
            </a:r>
          </a:p>
          <a:p>
            <a:pPr lvl="0"/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договориться всем участникам, исходя из своих интересов?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поможет достичь договоренности?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мешает?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4.bp.blogspot.com/-6wz6i3gsGmQ/T-2Txs34gmI/AAAAAAAAAEA/U7IVSTnEF3k/w1200-h630-p-nu/Nigeria+Leader+till+d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6183" y="0"/>
            <a:ext cx="5468083" cy="2495549"/>
          </a:xfrm>
          <a:prstGeom prst="rect">
            <a:avLst/>
          </a:prstGeom>
          <a:noFill/>
        </p:spPr>
      </p:pic>
      <p:pic>
        <p:nvPicPr>
          <p:cNvPr id="4" name="Picture 2" descr="http://pca.kiev.ua/wp-content/uploads/2016/04/CHto-takoe-initsiativa-370x2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00357"/>
            <a:ext cx="3543300" cy="25576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43744" y="405806"/>
            <a:ext cx="10772775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Практикум</a:t>
            </a:r>
            <a:endParaRPr lang="ru-RU" sz="5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«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 – ЛИДЕР: </a:t>
            </a:r>
          </a:p>
          <a:p>
            <a:r>
              <a:rPr lang="ru-RU" sz="6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стратегии успеха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</a:p>
          <a:p>
            <a:pPr algn="ctr"/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fr-FR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ля 1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r-FR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fr-FR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fr-FR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классов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расчитана на 2 года (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52 часа, из которых в каждом классе (в 10-м и 11-м) реализуются по 26 часов</a:t>
            </a:r>
            <a:r>
              <a:rPr lang="fr-F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проводятся по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fr-F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Цель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программы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обучающихся </a:t>
            </a:r>
            <a:r>
              <a:rPr lang="ru-RU" sz="28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лидерских качеств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организаторских способностей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формирование активной гражданской позиции </a:t>
            </a: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3150" y="0"/>
            <a:ext cx="8324850" cy="980728"/>
          </a:xfrm>
        </p:spPr>
        <p:txBody>
          <a:bodyPr>
            <a:noAutofit/>
          </a:bodyPr>
          <a:lstStyle/>
          <a:p>
            <a:pPr algn="ctr"/>
            <a:r>
              <a:rPr lang="fr-FR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</a:t>
            </a:r>
            <a:r>
              <a:rPr lang="ru-RU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fr-FR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результатов групповой работы или индивидуальной работы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обучающегося </a:t>
            </a:r>
            <a:r>
              <a:rPr lang="fr-FR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группе (вклад в общий результат)</a:t>
            </a:r>
            <a:br>
              <a:rPr lang="ru-RU" sz="2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832600"/>
              </p:ext>
            </p:extLst>
          </p:nvPr>
        </p:nvGraphicFramePr>
        <p:xfrm>
          <a:off x="1143000" y="692693"/>
          <a:ext cx="9525000" cy="2948179"/>
        </p:xfrm>
        <a:graphic>
          <a:graphicData uri="http://schemas.openxmlformats.org/drawingml/2006/table">
            <a:tbl>
              <a:tblPr/>
              <a:tblGrid>
                <a:gridCol w="710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96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Критерии оценки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Шкала оценивания в баллах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8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19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0       1       2         3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Понимание проблемы и донесение ее до других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Владение терминологией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Использование учебного материала в работе по теме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Продуктивность предложений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Обоснованность высказываний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Демонстрация заинтересованности в результативной работе группы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818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029418"/>
              </p:ext>
            </p:extLst>
          </p:nvPr>
        </p:nvGraphicFramePr>
        <p:xfrm>
          <a:off x="1143000" y="3343275"/>
          <a:ext cx="9525000" cy="3513873"/>
        </p:xfrm>
        <a:graphic>
          <a:graphicData uri="http://schemas.openxmlformats.org/drawingml/2006/table">
            <a:tbl>
              <a:tblPr/>
              <a:tblGrid>
                <a:gridCol w="6956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8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Критерий самооценки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Шкала в баллах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0        1        2           3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0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Инициатива: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постановка вопросов по собственной инициативе,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выдвижение гипотез, самостоятельность в высказывании мнений,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0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Поддержка: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инициативы других, вовлечение в дискуссию других,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способствование созданию благоприятной обстановки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587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Согласие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на участие в работе (активное или молчаливое)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0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Подчинение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пассивность в работе, подчинение группе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без внутреннего желания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10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Отвержение</a:t>
                      </a: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явный отказ от работы, критика ее,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противопоставление себя другим участникам. 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226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Суммарный балл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B3925D-4320-4684-AD87-3B3A116B07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3096" y="3961379"/>
            <a:ext cx="2923811" cy="28957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250" y="304800"/>
            <a:ext cx="10191750" cy="65532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«Ораторское искусство»</a:t>
            </a: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fr-F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Речевые средства общения. Активное и пассивное слушание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«Продолжи историю/ сказку»;</a:t>
            </a: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альтернатива - «видеоролик»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Цель: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навыков организации сверстников, а также вербальной и невербальной коммуникации.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Инструкция для обучающихся: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каждой команде предоставляются образцы-карточки, на которых записаны начала историй/ сказок. Каждой команде необходимо закончить сюжетную линию истории, включая новых персонажей и выполнить инсценировку. Условие: каждой команде необходимо как можно больше задействовать участников команды.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Анализ упражнения обучающимися: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обсуждении задаются вопросы: «Что помогло вам найти свое место в истории/сказке? Какие трудности возникли, и как вы их преодолевали? Какие способы взаимодействия с другими участниками вы использовали? Удалось ли кому-то, не нарушая правил общения, достаточно легко справиться с трудностями? Что вам понравилось / не понравилось при работе с историей/ сказкой?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304800"/>
            <a:ext cx="9972675" cy="348424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примеров начала сказки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Брел прогульщик старшеклассник по какой-то дальней стране и зашел в деревню с очень странным названием – Большие Враки. Никак не ожидал он, что …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                Критериями оценки творческой части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могут быть: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– оригинальность замысла;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– уровень новизны: комбинация ранее известных способов деятельности при решении новой проблемы /преобразование известных способов при решении новой проблемы/новая идея;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– характер представления результатов (наглядность, оформление, донесение до слушателей и др.) 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коммуникативных умений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554249"/>
              </p:ext>
            </p:extLst>
          </p:nvPr>
        </p:nvGraphicFramePr>
        <p:xfrm>
          <a:off x="466725" y="3789040"/>
          <a:ext cx="9805740" cy="3068963"/>
        </p:xfrm>
        <a:graphic>
          <a:graphicData uri="http://schemas.openxmlformats.org/drawingml/2006/table">
            <a:tbl>
              <a:tblPr/>
              <a:tblGrid>
                <a:gridCol w="748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45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19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Коммуникативные умения (0 – 1 балл)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Ф.И.О. обучающихся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96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И.А.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П.И.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Владеет правилами речевого этикета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Вступает и поддерживает коммуникацию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Строит конструктивный диалог в процессе общения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Умеет слушать и слышать других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Умеет реагировать на другие мнения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996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Итого из 5 баллов: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7BF10E-7C17-468A-A909-01745DCCC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837554"/>
            <a:ext cx="2771800" cy="202044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Ð¤Ð¾ÑÐ¾Ð³ÑÐ°ÑÐ¸Ð¸ Ð¸Ð· ÑÐ¸Ð»ÑÐ¼Ð° Ð´Ð¸Ð²ÐµÑÐ³ÐµÐ½Ñ">
            <a:extLst>
              <a:ext uri="{FF2B5EF4-FFF2-40B4-BE49-F238E27FC236}">
                <a16:creationId xmlns:a16="http://schemas.microsoft.com/office/drawing/2014/main" id="{E9122E82-CCFB-4E84-A317-B777E5229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728926"/>
            <a:ext cx="4283968" cy="306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FAAFF747-C147-4586-9C3D-884576CA9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09915"/>
            <a:ext cx="9629775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Коллективная игра «</a:t>
            </a:r>
            <a:r>
              <a:rPr lang="ru-RU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Дивергент»</a:t>
            </a:r>
          </a:p>
          <a:p>
            <a:pPr algn="just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сценарию фильма все подростки, достигшие 16 лет, обязаны выбрать одну из пяти фракций, и присоединиться к ней. </a:t>
            </a:r>
          </a:p>
          <a:p>
            <a:pPr algn="just"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Каждая фракция представляет определенное качество. Важна форма личностного выбора, самоопределение в процессе анализа личных возможностей, способностей в соотнесении с требованиями фракций.</a:t>
            </a:r>
          </a:p>
        </p:txBody>
      </p:sp>
      <p:pic>
        <p:nvPicPr>
          <p:cNvPr id="7172" name="Picture 6" descr="Ð¤Ð¾ÑÐ¾Ð³ÑÐ°ÑÐ¸Ð¸ Ð¸Ð· ÑÐ¸Ð»ÑÐ¼Ð° Ð´Ð¸Ð²ÐµÑÐ³ÐµÐ½Ñ">
            <a:extLst>
              <a:ext uri="{FF2B5EF4-FFF2-40B4-BE49-F238E27FC236}">
                <a16:creationId xmlns:a16="http://schemas.microsoft.com/office/drawing/2014/main" id="{37FCD316-3EF7-4F56-86B5-2F802BABE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08" y="3728926"/>
            <a:ext cx="4283968" cy="306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CEE73130-65D3-4AD8-9295-FA7E9F8CB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074850"/>
              </p:ext>
            </p:extLst>
          </p:nvPr>
        </p:nvGraphicFramePr>
        <p:xfrm>
          <a:off x="1540796" y="949832"/>
          <a:ext cx="9144000" cy="590816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5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Отметь фракцию которую ты выбрал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ПРЕДЛОЖЕНИЙ обучающихся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ГОЛОСУЕТ ФРАКЦИЯ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«Эрудиция»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Использовать квесты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«Эрудиция»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01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«Искренность»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Использовать сыворотку правды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«Искренность»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9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«Дружелюбие»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Экзамен для всех по нивелированию конфликтов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«Дружелюбие»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«Бесстрашие»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Штрафные санкции за сквернословие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«Бесстрашие»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«Отречение» (альтруизм)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Волонтерское движение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44" marB="954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Фракция «Отречение»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4" marB="954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195" name="Rectangle 1">
            <a:extLst>
              <a:ext uri="{FF2B5EF4-FFF2-40B4-BE49-F238E27FC236}">
                <a16:creationId xmlns:a16="http://schemas.microsoft.com/office/drawing/2014/main" id="{441459A6-98AD-4A0B-A408-DD5633FB8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796" y="0"/>
            <a:ext cx="91440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3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ОБЪЕДИНЁННЫХ ФРАКЦИЙ</a:t>
            </a:r>
          </a:p>
          <a:p>
            <a:pPr algn="ctr" eaLnBrk="1" hangingPunct="1"/>
            <a:r>
              <a:rPr lang="ru-RU" alt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altLang="ru-RU" sz="18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положения в законопроект по оптимизации воспитательно-образовательного потенциала школы</a:t>
            </a:r>
          </a:p>
          <a:p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9575" y="533400"/>
            <a:ext cx="10258425" cy="6324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«Планирование и проектирование»</a:t>
            </a: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Социальное проектирование, специфика, основные правила составления проектов, оформление работы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Творческий проект. Исследовательский проект. Социальный проект. Виды, структура, содержание проектной деятельности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Цель: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проектирования, организации и осуществления сотрудничества со сверстниками в реализации проектной деятельности.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Задание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и по возможности реализовать один из проектов (Творческий проект. Исследовательский проект. Социальный проект) Защитить подготовленный проект.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616462"/>
              </p:ext>
            </p:extLst>
          </p:nvPr>
        </p:nvGraphicFramePr>
        <p:xfrm>
          <a:off x="1238250" y="548681"/>
          <a:ext cx="9429750" cy="6320180"/>
        </p:xfrm>
        <a:graphic>
          <a:graphicData uri="http://schemas.openxmlformats.org/drawingml/2006/table">
            <a:tbl>
              <a:tblPr/>
              <a:tblGrid>
                <a:gridCol w="5234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13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Предел длительности контроля 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Еженедельные консультации,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 контрольные точки (КТ)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 КТ - защита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процесса выполнения проекта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10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99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полученного результата: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формулировка цели и задач проекта, их соответствие теме; глубина/полнота/обоснованность раскрытия проблемы и ее решений; соответствие содержания выводов заявленным в проекте целям и задачам; оформление работы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25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3.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Защита проекта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мах 15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3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Критерии оценки (результат определяется как сумма всех составляющих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):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«5»,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(45 – 50)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«4»,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(35 – 44)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1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«3», если 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(25 – 34) баллов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19300" y="40048"/>
            <a:ext cx="8648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Параметры оценочного средства (проект)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aristotel.kz/wp-content/uploads/2014/02/fir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2064122"/>
            <a:ext cx="2195736" cy="29347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91EE16-1519-401A-ACC0-9029FF4BD9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739" y="4311086"/>
            <a:ext cx="3281586" cy="246119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975" y="638174"/>
            <a:ext cx="9947473" cy="561975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«Профессиональное самоопределение»</a:t>
            </a:r>
          </a:p>
          <a:p>
            <a:pPr algn="ctr">
              <a:buNone/>
            </a:pP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Тема. Самоопределение и профориентация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построени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перспектив профессионального 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самоопределения через составление 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профессиональн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план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</a:p>
          <a:p>
            <a:pPr algn="just">
              <a:buNone/>
            </a:pP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Задание: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основе диагностики 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ценностных ориентаций в карьере 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методике 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«Якоря карьеры» (Э.Шейн, перевод и адаптация В.А.Чикер, В.Э.Винокурова)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«Матриц</a:t>
            </a:r>
            <a:r>
              <a:rPr lang="ru-RU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fr-FR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выбора профессии» Г.В. Резапкин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ой определить профессиональный профиль личности. Затем, ответив на вопросы по методике Н.С. </a:t>
            </a:r>
            <a:r>
              <a:rPr lang="ru-RU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Пряжникова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представить защиту-презентацию </a:t>
            </a:r>
          </a:p>
          <a:p>
            <a:pPr algn="just">
              <a:buNone/>
            </a:pP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личного профессионального плана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0"/>
            <a:ext cx="8892480" cy="155679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Качественная оценка презентации (защиты)</a:t>
            </a:r>
            <a:r>
              <a:rPr lang="fr-F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профессионального плана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обучающегося</a:t>
            </a:r>
            <a:r>
              <a:rPr lang="fr-F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" y="1268760"/>
            <a:ext cx="11029950" cy="5589240"/>
          </a:xfrm>
        </p:spPr>
        <p:txBody>
          <a:bodyPr>
            <a:normAutofit fontScale="92500" lnSpcReduction="10000"/>
          </a:bodyPr>
          <a:lstStyle/>
          <a:p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определенность, ясность плана (если человек указывает на единственную профессию и соответствующий тип учебного заведения);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апасные варианты целей и путей их достижения на случай возникновения непреодолимых препятствий для реализации основного варианта.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полнота плана (когда учтены все необходимые факторы выбора профессии: направленность интересов, склонностей, способностей, состояние здоровья, уровень образования и т. д.);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реалистичность плана (как опора на реальные социальные и психологические возможности реализации выбора);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логическая обоснованность и внутренняя согласованность (как соотнесение склонностей и способностей человека с требованиями профессии);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согласованность плана с потребностями рынка труда.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7CC628-14A9-4270-B2B8-B71028525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88640"/>
            <a:ext cx="8229600" cy="1872208"/>
          </a:xfrm>
        </p:spPr>
        <p:txBody>
          <a:bodyPr>
            <a:noAutofit/>
          </a:bodyPr>
          <a:lstStyle/>
          <a:p>
            <a:pPr indent="450215"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Раздел «Планирование и проектирование»</a:t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Тема: Формулировка ЦЕЛИ</a:t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Цель: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сформировать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навыки постановки ЦЕЛИ  по методике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SMART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сформулируйте ЦЕЛЬ по методике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SMART</a:t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5559EA-7450-477A-B7B0-4B8910866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01" y="1916833"/>
            <a:ext cx="6342271" cy="4922554"/>
          </a:xfrm>
          <a:prstGeom prst="rect">
            <a:avLst/>
          </a:prstGeom>
        </p:spPr>
      </p:pic>
      <p:pic>
        <p:nvPicPr>
          <p:cNvPr id="4" name="Рисунок 3" descr="цель SMART схема постановки">
            <a:extLst>
              <a:ext uri="{FF2B5EF4-FFF2-40B4-BE49-F238E27FC236}">
                <a16:creationId xmlns:a16="http://schemas.microsoft.com/office/drawing/2014/main" id="{4083374B-4DBE-44AA-8ECE-09A66C96B6E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2" y="1916833"/>
            <a:ext cx="5118743" cy="4245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470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i0.wp.com/zarabotok-light.ru/wp-content/uploads/2015/03/%D0%9A%D0%B0%D0%BA-%D0%BF%D1%80%D0%B8%D0%B2%D0%BB%D0%B5%D1%87%D1%8C-%D0%BC%D0%BD%D0%BE%D0%B3%D0%BE-%D1%80%D0%B5%D1%84%D0%B5%D1%80%D0%B0%D0%BB%D0%BE%D0%B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740" y="914399"/>
            <a:ext cx="4396886" cy="3362325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82833" y="735955"/>
            <a:ext cx="927735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программы:</a:t>
            </a:r>
          </a:p>
          <a:p>
            <a:pPr algn="ctr"/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1.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 у обучающихся лидерские, коммуникативные и социальные компетенции, необходимые для конструктивного, успешного и ответственного поведения в обществе. 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2.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способность к реализации социально-ориентированной, общественно-полезной деятельности. 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3.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навыки самостоятельного принятия решения и ответственности; организации и осуществления сотрудничества со сверстниками в решении личностно и социально значимых проблем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38150"/>
            <a:ext cx="6084168" cy="1766714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Предполагаемые результаты по окончании первого года обучения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fr-FR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Личностные компетенции</a:t>
            </a:r>
            <a:r>
              <a:rPr lang="fr-FR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000" dirty="0"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2306216"/>
            <a:ext cx="11201400" cy="455178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осознают гражданскую идентичность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fr-FR" sz="2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 побуждать других людей работать сообща ради достижения поставленной цели;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умеют подводить итоги, анализировать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понимают ценность своей активности;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умеют сконцентрироваться, мобилизоваться;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проявляют гибкость, способность адекватно менять свое поведение в зависимости от ситуации;  умеют публично выступать;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реализуют себя в качестве лидера 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проявляют уважительное отношение ко всем участникам коллектива;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способствуют созданию атмосферы сотрудничества и взаимопомощи в коллективе, уважительно относится к младшим, сверстникам и взрослым;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положительно оценивают свои творческие возможности;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понимание общественной деятельности как личностно значимой. 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forexzig.com/wp-content/uploads/2012/10/economic_indicat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272780"/>
            <a:ext cx="2771800" cy="19320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1025" y="695324"/>
            <a:ext cx="10782300" cy="61626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 компетенции: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 участвуют в мероприятиях;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применяют организаторские способности;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способны адекватно вести себя в различных социальных ситуациях;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договариваться в конфликтной ситуации и приходить к общему решению в совместной деятельности;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умеют общаться и взаимодействовать в процессе проведения волонт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рской акции, добровольческой деятельности;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оказывают помощь в организации и проведении культурно-массовых мероприятий,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представляют результаты собственной творческой деятельности через участие в волонт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рских акциях, работу в качестве </a:t>
            </a:r>
            <a:r>
              <a:rPr lang="fr-F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вожатого; -проявляют толерантность, тактичность.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компетенции: обучающиеся знают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психологии общения;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качества лидера, волонт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ра, вожатого;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правила проведения волонт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рских акций, реализации социальных проектов;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специфику и особенности работы в лагере в качестве вожатых;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способы организаторской деятельности;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правильно организовать работу в отряде, лагере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9575" y="914400"/>
            <a:ext cx="10887075" cy="5943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 по окончании второго года обучения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компетенции: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способны работать в группе;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доводят начатое дело до конца;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проявляют уверенность в своих силах;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умеют сконцентрироваться, мобилизоваться;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способствуют созданию атмосферы сотрудничества и взаимопомощи в коллективе, уважительно относится к младшим, сверстникам и взрослым;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умеют публично выступать.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компетенции: </a:t>
            </a:r>
          </a:p>
          <a:p>
            <a:pPr>
              <a:spcBef>
                <a:spcPts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участвуют в мероприятиях;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умеют слушать собеседника и вести диалог;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проявляют коммуникативные качества и организаторские способности;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способны адекватно вести себя в различных социальных ситуациях;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умеют договариваться в конфликтной ситуации; - проявляют толерантность, тактичность;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применяют полученные знания, приобретенный опыт творческой деятельности при организации игр, программ среди сверстников. </a:t>
            </a:r>
          </a:p>
          <a:p>
            <a:pPr algn="ctr">
              <a:spcBef>
                <a:spcPts val="0"/>
              </a:spcBef>
              <a:buNone/>
            </a:pP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компетенции: обучающиеся знают: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коммуникативного общения (дружелюбие, отзывчивость);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fr-F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важные качества лидера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echa-digital.com/wp-content/uploads/2012/12/14767404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3275856" cy="18741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4837" y="1049314"/>
            <a:ext cx="10982325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и методы работы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форма организации занятий – </a:t>
            </a:r>
            <a:r>
              <a:rPr lang="fr-FR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групповая. </a:t>
            </a:r>
            <a:endParaRPr lang="ru-RU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занятий для обучающихся </a:t>
            </a:r>
            <a:r>
              <a:rPr lang="fr-FR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организуются: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практикумы, мастер-классы, интеллектуальные игры, тренинги, лекции, беседы, сюжетно-ролевые игры.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fr-F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Индивидуальная работа</a:t>
            </a:r>
            <a:r>
              <a:rPr lang="fr-F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ведется с </a:t>
            </a:r>
            <a:r>
              <a:rPr lang="fr-FR" sz="2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целью консультирования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поручению или подготовке к публичному выступлению. 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fr-F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Формой подведения итогов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реализации программы «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- л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идер» является совместная </a:t>
            </a:r>
            <a:r>
              <a:rPr lang="fr-FR" sz="2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обучающихся над проектом социального характера. </a:t>
            </a:r>
            <a:r>
              <a:rPr lang="fr-FR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Аттестационным материалом 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обучающегося </a:t>
            </a:r>
            <a:r>
              <a:rPr lang="fr-FR" sz="2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является спланированное, организованное и проведенное мероприятие, презентация проекта на конференции, участие в волонт</a:t>
            </a:r>
            <a:r>
              <a:rPr lang="ru-RU" sz="2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fr-FR" sz="2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рской акции</a:t>
            </a:r>
            <a:r>
              <a:rPr lang="fr-FR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echa-digital.com/wp-content/uploads/2012/12/14767404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4316" y="1813076"/>
            <a:ext cx="3367684" cy="22213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4825" y="438152"/>
            <a:ext cx="993457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Последовательность  разделов  программы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Раздел 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fr-FR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Я – лидер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представляет собой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базовую информацию 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 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поняти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и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 лидерства, типологии лидер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ств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а, качеств лидера.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Предполагает </a:t>
            </a:r>
            <a:r>
              <a:rPr lang="ru-RU" sz="2400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р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азвитие лидерских качеств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у обучающихся,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з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накомство с 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основами организаторской деятельности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, изучение взаимодействия работы лидера и группы. 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Раздел 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эффективной коммуникации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видов общения, форм организации общения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и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коммуникативной компетенции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Получение навыков вербального и невербального общения, изучение </a:t>
            </a:r>
            <a:r>
              <a:rPr lang="fr-FR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 конфликтологии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нивелирование конфликтных ситуаций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также, развити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навык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эффективной коммуникации, приобретение опыта эффективного взаимодействия, тренировк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fr-F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приемов, способов общения, элементов поведения, установление контакта в общении.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i0.wp.com/zarabotok-light.ru/wp-content/uploads/2015/03/%D0%9A%D0%B0%D0%BA-%D0%BF%D1%80%D0%B8%D0%B2%D0%BB%D0%B5%D1%87%D1%8C-%D0%BC%D0%BD%D0%BE%D0%B3%D0%BE-%D1%80%D0%B5%D1%84%D0%B5%D1%80%D0%B0%D0%BB%D0%BE%D0%B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6775" y="2333231"/>
            <a:ext cx="3705225" cy="273406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1025" y="871389"/>
            <a:ext cx="10010775" cy="6453336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fr-FR" sz="3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Саморазвитие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позволяет определить индивидуальные 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и интересы обучающихся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также получить 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практически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навык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умени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их актуализации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fr-FR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включение подростков в активную творческую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исследовательскую</a:t>
            </a:r>
            <a:r>
              <a:rPr lang="fr-FR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fr-FR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Планирование и проектирование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редполагает серию занятий теоретического и практического плана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нацеленную на и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зучение методик  </a:t>
            </a:r>
            <a:r>
              <a:rPr lang="fr-FR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проектирования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fr-FR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планирования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социальной деятельности</a:t>
            </a:r>
            <a:r>
              <a:rPr lang="fr-FR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Обучающиеся приобретают навыки не только разработки, но и 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реализации социальных</a:t>
            </a:r>
            <a:r>
              <a:rPr lang="fr-FR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проектов</a:t>
            </a:r>
            <a:endParaRPr lang="ru-RU" sz="30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</TotalTime>
  <Words>3286</Words>
  <Application>Microsoft Office PowerPoint</Application>
  <PresentationFormat>Широкоэкранный</PresentationFormat>
  <Paragraphs>312</Paragraphs>
  <Slides>29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Circle Bold</vt:lpstr>
      <vt:lpstr>Monotype Corsiva</vt:lpstr>
      <vt:lpstr>Times New Roman</vt:lpstr>
      <vt:lpstr>Тема Office</vt:lpstr>
      <vt:lpstr>Точечный рисунок</vt:lpstr>
      <vt:lpstr>Презентация PowerPoint</vt:lpstr>
      <vt:lpstr>Презентация PowerPoint</vt:lpstr>
      <vt:lpstr>Презентация PowerPoint</vt:lpstr>
      <vt:lpstr>Предполагаемые результаты по окончании первого года обучения Личностные компетенции: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ПРИМЕРЫ ЗАДАНИЙ ДЛЯ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Примерный список возможных  тем для обсуждения со старшеклассниками: </vt:lpstr>
      <vt:lpstr>Вопросы индивидуальной беседы</vt:lpstr>
      <vt:lpstr>Презентация PowerPoint</vt:lpstr>
      <vt:lpstr>Оценка результатов групповой работы или индивидуальной работы обучающегося в группе (вклад в общий результат) </vt:lpstr>
      <vt:lpstr>Презентация PowerPoint</vt:lpstr>
      <vt:lpstr>        Один из примеров начала сказки: Брел прогульщик старшеклассник по какой-то дальней стране и зашел в деревню с очень странным названием – Большие Враки. Никак не ожидал он, что …                   Критериями оценки творческой части могут быть:      – оригинальность замысла;       – уровень новизны: комбинация ранее известных способов деятельности при решении новой проблемы /преобразование известных способов при решении новой проблемы/новая идея;       – характер представления результатов (наглядность, оформление, донесение до слушателей и др.)                                   Оценка коммуникативных умений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Качественная оценка презентации (защиты) профессионального плана обучающегося: </vt:lpstr>
      <vt:lpstr>Раздел «Планирование и проектирование» Тема: Формулировка ЦЕЛИ Цель: сформировать навыки постановки ЦЕЛИ  по методике SMART.  Задание: сформулируйте ЦЕЛЬ по методике SMART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Юлия Алексеевна</cp:lastModifiedBy>
  <cp:revision>199</cp:revision>
  <dcterms:created xsi:type="dcterms:W3CDTF">2020-01-25T07:36:24Z</dcterms:created>
  <dcterms:modified xsi:type="dcterms:W3CDTF">2020-10-30T20:19:17Z</dcterms:modified>
</cp:coreProperties>
</file>